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1" r:id="rId1"/>
  </p:sldMasterIdLst>
  <p:notesMasterIdLst>
    <p:notesMasterId r:id="rId39"/>
  </p:notesMasterIdLst>
  <p:handoutMasterIdLst>
    <p:handoutMasterId r:id="rId40"/>
  </p:handoutMasterIdLst>
  <p:sldIdLst>
    <p:sldId id="1076" r:id="rId2"/>
    <p:sldId id="1138" r:id="rId3"/>
    <p:sldId id="1139" r:id="rId4"/>
    <p:sldId id="1140" r:id="rId5"/>
    <p:sldId id="1141" r:id="rId6"/>
    <p:sldId id="1142" r:id="rId7"/>
    <p:sldId id="1143" r:id="rId8"/>
    <p:sldId id="1144" r:id="rId9"/>
    <p:sldId id="1158" r:id="rId10"/>
    <p:sldId id="1145" r:id="rId11"/>
    <p:sldId id="1146" r:id="rId12"/>
    <p:sldId id="1147" r:id="rId13"/>
    <p:sldId id="1148" r:id="rId14"/>
    <p:sldId id="1149" r:id="rId15"/>
    <p:sldId id="1150" r:id="rId16"/>
    <p:sldId id="1151" r:id="rId17"/>
    <p:sldId id="1152" r:id="rId18"/>
    <p:sldId id="1153" r:id="rId19"/>
    <p:sldId id="1159" r:id="rId20"/>
    <p:sldId id="1160" r:id="rId21"/>
    <p:sldId id="1137" r:id="rId22"/>
    <p:sldId id="1167" r:id="rId23"/>
    <p:sldId id="1168" r:id="rId24"/>
    <p:sldId id="1169" r:id="rId25"/>
    <p:sldId id="1170" r:id="rId26"/>
    <p:sldId id="1171" r:id="rId27"/>
    <p:sldId id="1172" r:id="rId28"/>
    <p:sldId id="1165" r:id="rId29"/>
    <p:sldId id="1161" r:id="rId30"/>
    <p:sldId id="1154" r:id="rId31"/>
    <p:sldId id="1155" r:id="rId32"/>
    <p:sldId id="1156" r:id="rId33"/>
    <p:sldId id="1163" r:id="rId34"/>
    <p:sldId id="1157" r:id="rId35"/>
    <p:sldId id="1164" r:id="rId36"/>
    <p:sldId id="1166" r:id="rId37"/>
    <p:sldId id="1092" r:id="rId3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Основной шаблон Т1" id="{C4BC3BF6-6876-4098-8A72-69D53CCEF743}">
          <p14:sldIdLst>
            <p14:sldId id="1076"/>
            <p14:sldId id="1138"/>
            <p14:sldId id="1139"/>
            <p14:sldId id="1140"/>
            <p14:sldId id="1141"/>
            <p14:sldId id="1142"/>
            <p14:sldId id="1143"/>
            <p14:sldId id="1144"/>
            <p14:sldId id="1158"/>
            <p14:sldId id="1145"/>
            <p14:sldId id="1146"/>
            <p14:sldId id="1147"/>
            <p14:sldId id="1148"/>
            <p14:sldId id="1149"/>
            <p14:sldId id="1150"/>
            <p14:sldId id="1151"/>
            <p14:sldId id="1152"/>
            <p14:sldId id="1153"/>
            <p14:sldId id="1159"/>
            <p14:sldId id="1160"/>
            <p14:sldId id="1137"/>
            <p14:sldId id="1167"/>
            <p14:sldId id="1168"/>
            <p14:sldId id="1169"/>
            <p14:sldId id="1170"/>
            <p14:sldId id="1171"/>
            <p14:sldId id="1172"/>
            <p14:sldId id="1165"/>
            <p14:sldId id="1161"/>
            <p14:sldId id="1154"/>
            <p14:sldId id="1155"/>
            <p14:sldId id="1156"/>
            <p14:sldId id="1163"/>
            <p14:sldId id="1157"/>
            <p14:sldId id="1164"/>
            <p14:sldId id="1166"/>
            <p14:sldId id="1092"/>
          </p14:sldIdLst>
        </p14:section>
        <p14:section name="Элементы дизайна" id="{8716B0E6-38BC-4EFB-8433-DB0181D257E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BA9089-F431-1A69-0BEC-E95E01D45C80}" name="Данила Городилов" initials="ДГ" userId="S::DGorodilov@TSinnotech.onmicrosoft.com::a5050e9e-d375-4ec8-96c8-9b75cf96217f" providerId="AD"/>
  <p188:author id="{9F466DFE-070C-16DA-5148-76F86F636D85}" name="Александрова Вероника Андреевна" initials="АВА" userId="S-1-5-21-4282006300-870218872-2599774980-3292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9" autoAdjust="0"/>
    <p:restoredTop sz="92358" autoAdjust="0"/>
  </p:normalViewPr>
  <p:slideViewPr>
    <p:cSldViewPr snapToGrid="0" showGuides="1">
      <p:cViewPr varScale="1">
        <p:scale>
          <a:sx n="97" d="100"/>
          <a:sy n="97" d="100"/>
        </p:scale>
        <p:origin x="1152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766" y="90"/>
      </p:cViewPr>
      <p:guideLst>
        <p:guide orient="horz" pos="2880"/>
        <p:guide pos="2160"/>
      </p:guideLst>
    </p:cSldViewPr>
  </p:notesViewPr>
  <p:gridSpacing cx="216001" cy="216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66C1D9F-0F11-4B3B-9B8E-19DE193E3E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10D4612-C293-469C-9062-F9E143A4D0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33A1-8848-418E-8EE5-D60F2903A1A3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DF2127-2071-407D-A542-022C9AFCB9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D139D1-580D-48DA-BB5C-30AAF27AFF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3D81C-561C-441F-8A63-AEC77DFD77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60250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590AE-419C-7848-9550-F62033609B2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69232-B7F1-2A44-AAD4-5E776A4A1F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34473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69232-B7F1-2A44-AAD4-5E776A4A1F7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7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ьный слайд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9ED8E-0C67-A255-2A8C-28A1959DD6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775259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pic>
        <p:nvPicPr>
          <p:cNvPr id="7" name="Т1">
            <a:extLst>
              <a:ext uri="{FF2B5EF4-FFF2-40B4-BE49-F238E27FC236}">
                <a16:creationId xmlns:a16="http://schemas.microsoft.com/office/drawing/2014/main" id="{09952DA6-E2DE-46E9-9283-C0E079D7CD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6FC6076-7AF1-4CF5-B5ED-F146BDD26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1" y="4518778"/>
            <a:ext cx="7752592" cy="1480342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в две строки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8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E31C3C2-BC8A-414D-ADBB-46933F75C8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619" y="2945077"/>
            <a:ext cx="339028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108FAD9-BD74-450D-947C-8ED0739C59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8967" y="2945077"/>
            <a:ext cx="327920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5FB85942-ED04-4227-A0A4-69ECA2C117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63341" y="2945077"/>
            <a:ext cx="339028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AE9014F0-9AEE-4F4E-A5F6-50AC656F29BE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C9A92C7-B9C3-4926-A787-2AAADBD9D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Полилиния: фигура 3">
            <a:extLst>
              <a:ext uri="{FF2B5EF4-FFF2-40B4-BE49-F238E27FC236}">
                <a16:creationId xmlns:a16="http://schemas.microsoft.com/office/drawing/2014/main" id="{004E40AC-F7E0-426B-8D91-9ED34F8B243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D2B9477C-4BCB-41A1-A836-16598DC8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4238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4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E31C3C2-BC8A-414D-ADBB-46933F75C8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619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9821FB58-EEFF-4D62-8E3E-1195BEE71EE4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E246E568-BE14-4E5B-8D10-FB962D3638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5057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1DCEB751-9680-46B5-9E2E-F2DF89FD96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542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8A375BFB-F95F-4BE2-A6D9-6E6681078C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10700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36EBE3C-35A1-45FC-BF5E-B009BA14D4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Полилиния: фигура 3">
            <a:extLst>
              <a:ext uri="{FF2B5EF4-FFF2-40B4-BE49-F238E27FC236}">
                <a16:creationId xmlns:a16="http://schemas.microsoft.com/office/drawing/2014/main" id="{17AD958C-9711-4BAE-B85F-FD08E309430E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4" name="Заголовок 5">
            <a:extLst>
              <a:ext uri="{FF2B5EF4-FFF2-40B4-BE49-F238E27FC236}">
                <a16:creationId xmlns:a16="http://schemas.microsoft.com/office/drawing/2014/main" id="{848787F0-71AD-454B-801F-BD480A72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61207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3C47AEBB-213D-4FBA-8C7A-C03182FD0B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72338" y="0"/>
            <a:ext cx="4919662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C5F28197-445D-468F-8A9D-D5803AFCD605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2323EFF-2090-4E8F-9579-91FA787F0AD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Полилиния: фигура 3">
            <a:extLst>
              <a:ext uri="{FF2B5EF4-FFF2-40B4-BE49-F238E27FC236}">
                <a16:creationId xmlns:a16="http://schemas.microsoft.com/office/drawing/2014/main" id="{1415E706-352D-4EDD-94FF-5381AEF7350A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657222D0-2266-421E-919A-22CDFA5FC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6266564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7097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голубой фо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2776053F-1F5F-4584-B829-22E7E70E4B96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41D83CA-4626-4E23-9414-D97E3E4406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58949B35-67B6-4F28-8939-019A609C2BD5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BECC6C19-66D5-4858-A653-52D0D3A0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7F0289-154C-AE19-DAD3-E1CB0C7A7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6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те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60B94579-DB06-4464-9B95-33314915EE91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8383D67-81DC-45B3-9E1F-A5A7707938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45F61763-2888-46E6-9D31-6D144E07644C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86A226E4-7A0D-4EC2-A7C9-D7E18AFC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4B4E93-C330-A3E4-6103-714F0F88E3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7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леньк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C47D41CB-F2FD-4C2D-A122-236C5D1E919B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B6AE8A9-7019-4129-B9E5-0C9D32DC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Полилиния: фигура 3">
            <a:extLst>
              <a:ext uri="{FF2B5EF4-FFF2-40B4-BE49-F238E27FC236}">
                <a16:creationId xmlns:a16="http://schemas.microsoft.com/office/drawing/2014/main" id="{E9B08B59-9B83-4605-AD1A-17227C02329B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277B6A-C9C1-4BED-B660-DD42A748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2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18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944096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C5F28197-445D-468F-8A9D-D5803AFCD605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D899ED0-9CC6-4810-AD9F-F9A74D7E8D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0687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пасибо за внимание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0774A2-7A56-4E9C-8164-03644F2CEDE1}"/>
              </a:ext>
            </a:extLst>
          </p:cNvPr>
          <p:cNvSpPr txBox="1"/>
          <p:nvPr userDrawn="1"/>
        </p:nvSpPr>
        <p:spPr>
          <a:xfrm>
            <a:off x="422680" y="5139118"/>
            <a:ext cx="6115050" cy="14803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Спасибо </a:t>
            </a:r>
            <a:b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</a:br>
            <a: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за внимание!</a:t>
            </a:r>
          </a:p>
        </p:txBody>
      </p:sp>
      <p:pic>
        <p:nvPicPr>
          <p:cNvPr id="6" name="Т1">
            <a:extLst>
              <a:ext uri="{FF2B5EF4-FFF2-40B4-BE49-F238E27FC236}">
                <a16:creationId xmlns:a16="http://schemas.microsoft.com/office/drawing/2014/main" id="{61576F74-B1D1-4685-BC22-B54AA0EF60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71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Финальный слайд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F9EEEF-AF27-44B8-9499-14B33A59EBE4}"/>
              </a:ext>
            </a:extLst>
          </p:cNvPr>
          <p:cNvSpPr txBox="1"/>
          <p:nvPr userDrawn="1"/>
        </p:nvSpPr>
        <p:spPr>
          <a:xfrm>
            <a:off x="432619" y="3902349"/>
            <a:ext cx="7827126" cy="12187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  <a:t>Цифровая трансформация </a:t>
            </a:r>
            <a:b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</a:br>
            <a: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  <a:t>бизнеса, регионов и страны</a:t>
            </a:r>
            <a:endParaRPr lang="ru-RU" sz="4400" b="0" i="0" dirty="0">
              <a:solidFill>
                <a:schemeClr val="bg1"/>
              </a:solidFill>
              <a:latin typeface="ALS Hauss Medium" panose="000006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85C02-37B6-42A3-80BD-CB0B58DBFEEE}"/>
              </a:ext>
            </a:extLst>
          </p:cNvPr>
          <p:cNvSpPr txBox="1"/>
          <p:nvPr userDrawn="1"/>
        </p:nvSpPr>
        <p:spPr>
          <a:xfrm>
            <a:off x="432619" y="5579299"/>
            <a:ext cx="4542991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t1.ru 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+7 495 648-08-08</a:t>
            </a:r>
          </a:p>
          <a:p>
            <a:r>
              <a:rPr kumimoji="0" lang="en-GB" sz="2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info@t1.ru </a:t>
            </a:r>
            <a:endParaRPr kumimoji="0" lang="ru-RU" sz="20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Т1">
            <a:extLst>
              <a:ext uri="{FF2B5EF4-FFF2-40B4-BE49-F238E27FC236}">
                <a16:creationId xmlns:a16="http://schemas.microsoft.com/office/drawing/2014/main" id="{077982B0-5B26-494B-B137-4368A98659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4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FD354-4FEB-45F0-BF53-A91C67308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20" y="6190111"/>
            <a:ext cx="776147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B536C3-1CA8-4B14-8F4F-8D77AFC4FE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0" y="4518778"/>
            <a:ext cx="7761469" cy="1480342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в две строки</a:t>
            </a:r>
            <a:endParaRPr lang="en-US" dirty="0"/>
          </a:p>
        </p:txBody>
      </p:sp>
      <p:pic>
        <p:nvPicPr>
          <p:cNvPr id="6" name="Т1">
            <a:extLst>
              <a:ext uri="{FF2B5EF4-FFF2-40B4-BE49-F238E27FC236}">
                <a16:creationId xmlns:a16="http://schemas.microsoft.com/office/drawing/2014/main" id="{433DE3CC-7317-486A-A81A-13F723B5B3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57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2C229F-5374-4B89-A09C-0F47C18CA3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45"/>
          <a:stretch/>
        </p:blipFill>
        <p:spPr>
          <a:xfrm>
            <a:off x="543781" y="243348"/>
            <a:ext cx="11648219" cy="661465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52447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A6CC8B-9020-4DD7-8C66-D33502B32F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0" y="3780115"/>
            <a:ext cx="5244700" cy="22190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</a:t>
            </a:r>
            <a:br>
              <a:rPr lang="ru-RU" dirty="0"/>
            </a:br>
            <a:r>
              <a:rPr lang="ru-RU" dirty="0"/>
              <a:t>в три строки</a:t>
            </a: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41BF73C-DF60-40F4-B0E6-B4043829A7C0}"/>
              </a:ext>
            </a:extLst>
          </p:cNvPr>
          <p:cNvSpPr/>
          <p:nvPr userDrawn="1"/>
        </p:nvSpPr>
        <p:spPr>
          <a:xfrm>
            <a:off x="337931" y="6559826"/>
            <a:ext cx="4320333" cy="2981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Т1">
            <a:extLst>
              <a:ext uri="{FF2B5EF4-FFF2-40B4-BE49-F238E27FC236}">
                <a16:creationId xmlns:a16="http://schemas.microsoft.com/office/drawing/2014/main" id="{293D68D5-1A16-41A9-9992-6319FA7F8C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Т1">
            <a:extLst>
              <a:ext uri="{FF2B5EF4-FFF2-40B4-BE49-F238E27FC236}">
                <a16:creationId xmlns:a16="http://schemas.microsoft.com/office/drawing/2014/main" id="{2AE3247A-DF3C-A42C-E954-B49EB1B599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2619" y="443920"/>
            <a:ext cx="1608525" cy="59948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8E6D1C3-42B7-499C-9065-E5DE466A72DA}"/>
              </a:ext>
            </a:extLst>
          </p:cNvPr>
          <p:cNvSpPr/>
          <p:nvPr userDrawn="1"/>
        </p:nvSpPr>
        <p:spPr>
          <a:xfrm>
            <a:off x="347870" y="6510130"/>
            <a:ext cx="854755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4098C2-44BE-4385-87B8-60BEE2F4F3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518" t="-1" r="3820" b="215"/>
          <a:stretch/>
        </p:blipFill>
        <p:spPr>
          <a:xfrm rot="21101833">
            <a:off x="5204484" y="502339"/>
            <a:ext cx="7382851" cy="6864363"/>
          </a:xfrm>
          <a:custGeom>
            <a:avLst/>
            <a:gdLst>
              <a:gd name="connsiteX0" fmla="*/ 4190835 w 7348803"/>
              <a:gd name="connsiteY0" fmla="*/ 0 h 6474983"/>
              <a:gd name="connsiteX1" fmla="*/ 7348803 w 7348803"/>
              <a:gd name="connsiteY1" fmla="*/ 460855 h 6474983"/>
              <a:gd name="connsiteX2" fmla="*/ 7348803 w 7348803"/>
              <a:gd name="connsiteY2" fmla="*/ 932742 h 6474983"/>
              <a:gd name="connsiteX3" fmla="*/ 6540003 w 7348803"/>
              <a:gd name="connsiteY3" fmla="*/ 6474983 h 6474983"/>
              <a:gd name="connsiteX4" fmla="*/ 0 w 7348803"/>
              <a:gd name="connsiteY4" fmla="*/ 5520575 h 6474983"/>
              <a:gd name="connsiteX5" fmla="*/ 805639 w 7348803"/>
              <a:gd name="connsiteY5" fmla="*/ 0 h 647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8803" h="6474983">
                <a:moveTo>
                  <a:pt x="4190835" y="0"/>
                </a:moveTo>
                <a:lnTo>
                  <a:pt x="7348803" y="460855"/>
                </a:lnTo>
                <a:lnTo>
                  <a:pt x="7348803" y="932742"/>
                </a:lnTo>
                <a:lnTo>
                  <a:pt x="6540003" y="6474983"/>
                </a:lnTo>
                <a:lnTo>
                  <a:pt x="0" y="5520575"/>
                </a:lnTo>
                <a:lnTo>
                  <a:pt x="805639" y="0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582750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CE93CD-53AF-4296-9DE1-95A5E6F4B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3780115"/>
            <a:ext cx="5827503" cy="22190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tx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</a:t>
            </a:r>
            <a:br>
              <a:rPr lang="ru-RU" dirty="0"/>
            </a:br>
            <a:r>
              <a:rPr lang="ru-RU" dirty="0"/>
              <a:t>в три строки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38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голубо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3E473A9-D8F3-4E0E-B91B-3B189D614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FAE928-CF30-38CE-16BC-1E3A7FD99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  <p:sp>
        <p:nvSpPr>
          <p:cNvPr id="6" name="Полилиния: фигура 3">
            <a:extLst>
              <a:ext uri="{FF2B5EF4-FFF2-40B4-BE49-F238E27FC236}">
                <a16:creationId xmlns:a16="http://schemas.microsoft.com/office/drawing/2014/main" id="{E12E314E-C88A-4896-8274-7A1747551C9B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243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темны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F5BE6CC-BCDA-4FE1-9262-912C1FA52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5" name="Полилиния: фигура 3">
            <a:extLst>
              <a:ext uri="{FF2B5EF4-FFF2-40B4-BE49-F238E27FC236}">
                <a16:creationId xmlns:a16="http://schemas.microsoft.com/office/drawing/2014/main" id="{EC1D6D12-DA75-4AD6-BA68-6099119ABC2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76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одержа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1E6FEA-55A1-FDCA-E85E-196DB5BBCF3F}"/>
              </a:ext>
            </a:extLst>
          </p:cNvPr>
          <p:cNvSpPr txBox="1"/>
          <p:nvPr/>
        </p:nvSpPr>
        <p:spPr>
          <a:xfrm>
            <a:off x="431800" y="375858"/>
            <a:ext cx="8950682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ru-RU" sz="4800" b="0" kern="1200" spc="-150" baseline="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Содержание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1C9C9AA4-C952-6470-6C12-FE661562D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697229"/>
            <a:ext cx="565308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Пункты</a:t>
            </a:r>
          </a:p>
        </p:txBody>
      </p:sp>
      <p:sp>
        <p:nvSpPr>
          <p:cNvPr id="10" name="Полилиния: фигура 3">
            <a:extLst>
              <a:ext uri="{FF2B5EF4-FFF2-40B4-BE49-F238E27FC236}">
                <a16:creationId xmlns:a16="http://schemas.microsoft.com/office/drawing/2014/main" id="{BDA0C0D8-666B-401F-8A1D-20E3F9429698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038BE8-E1A9-61E0-D8C1-B16574AC25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6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C47D41CB-F2FD-4C2D-A122-236C5D1E919B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B6AE8A9-7019-4129-B9E5-0C9D32DC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лилиния: фигура 3">
            <a:extLst>
              <a:ext uri="{FF2B5EF4-FFF2-40B4-BE49-F238E27FC236}">
                <a16:creationId xmlns:a16="http://schemas.microsoft.com/office/drawing/2014/main" id="{14D9A3DD-9D17-26AB-4655-8B13193BB3E4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8B37D52-36D9-4E44-80B3-5A8CD72A4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3292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249BE65-95EF-4D4A-95B8-C97ADF9A75BF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5FA568E-6C10-4CD1-B987-7DCC161BA1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Полилиния: фигура 3">
            <a:extLst>
              <a:ext uri="{FF2B5EF4-FFF2-40B4-BE49-F238E27FC236}">
                <a16:creationId xmlns:a16="http://schemas.microsoft.com/office/drawing/2014/main" id="{4C6CF744-B727-4724-91FE-1B050CDA0DA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E00EF4DE-B783-4553-8F88-845E34CF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3161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1">
            <a:extLst>
              <a:ext uri="{FF2B5EF4-FFF2-40B4-BE49-F238E27FC236}">
                <a16:creationId xmlns:a16="http://schemas.microsoft.com/office/drawing/2014/main" id="{CA63CDCD-30A2-4DA6-B570-31B3BF14C402}"/>
              </a:ext>
            </a:extLst>
          </p:cNvPr>
          <p:cNvSpPr txBox="1">
            <a:spLocks/>
          </p:cNvSpPr>
          <p:nvPr userDrawn="1"/>
        </p:nvSpPr>
        <p:spPr>
          <a:xfrm>
            <a:off x="432619" y="5806118"/>
            <a:ext cx="9266646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5600520-68F8-4194-B838-9ECC75B7E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619" y="6132879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algn="l" defTabSz="914400" rtl="0" eaLnBrk="1" latinLnBrk="0" hangingPunct="1">
              <a:defRPr lang="ru-RU" sz="800" b="0" i="0" kern="1200" dirty="0"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59F9D2-AEFB-4622-8959-CCDFC34C043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0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9" r:id="rId5"/>
    <p:sldLayoutId id="2147483688" r:id="rId6"/>
    <p:sldLayoutId id="2147483663" r:id="rId7"/>
    <p:sldLayoutId id="2147483678" r:id="rId8"/>
    <p:sldLayoutId id="2147483679" r:id="rId9"/>
    <p:sldLayoutId id="2147483682" r:id="rId10"/>
    <p:sldLayoutId id="2147483681" r:id="rId11"/>
    <p:sldLayoutId id="2147483680" r:id="rId12"/>
    <p:sldLayoutId id="2147483683" r:id="rId13"/>
    <p:sldLayoutId id="2147483684" r:id="rId14"/>
    <p:sldLayoutId id="2147483692" r:id="rId15"/>
    <p:sldLayoutId id="2147483686" r:id="rId16"/>
    <p:sldLayoutId id="2147483693" r:id="rId17"/>
    <p:sldLayoutId id="2147483694" r:id="rId1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72" userDrawn="1">
          <p15:clr>
            <a:srgbClr val="BAE3F7"/>
          </p15:clr>
        </p15:guide>
        <p15:guide id="4" pos="393" userDrawn="1">
          <p15:clr>
            <a:srgbClr val="BAE3F7"/>
          </p15:clr>
        </p15:guide>
        <p15:guide id="5" pos="514" userDrawn="1">
          <p15:clr>
            <a:srgbClr val="BAE3F7"/>
          </p15:clr>
        </p15:guide>
        <p15:guide id="6" pos="634" userDrawn="1">
          <p15:clr>
            <a:srgbClr val="BAE3F7"/>
          </p15:clr>
        </p15:guide>
        <p15:guide id="7" pos="755" userDrawn="1">
          <p15:clr>
            <a:srgbClr val="BAE3F7"/>
          </p15:clr>
        </p15:guide>
        <p15:guide id="8" pos="876" userDrawn="1">
          <p15:clr>
            <a:srgbClr val="BAE3F7"/>
          </p15:clr>
        </p15:guide>
        <p15:guide id="9" pos="997" userDrawn="1">
          <p15:clr>
            <a:srgbClr val="BAE3F7"/>
          </p15:clr>
        </p15:guide>
        <p15:guide id="10" pos="1118" userDrawn="1">
          <p15:clr>
            <a:srgbClr val="BAE3F7"/>
          </p15:clr>
        </p15:guide>
        <p15:guide id="11" pos="1239" userDrawn="1">
          <p15:clr>
            <a:srgbClr val="BAE3F7"/>
          </p15:clr>
        </p15:guide>
        <p15:guide id="12" pos="1360" userDrawn="1">
          <p15:clr>
            <a:srgbClr val="BAE3F7"/>
          </p15:clr>
        </p15:guide>
        <p15:guide id="13" pos="1481" userDrawn="1">
          <p15:clr>
            <a:srgbClr val="BAE3F7"/>
          </p15:clr>
        </p15:guide>
        <p15:guide id="14" pos="1602" userDrawn="1">
          <p15:clr>
            <a:srgbClr val="BAE3F7"/>
          </p15:clr>
        </p15:guide>
        <p15:guide id="15" pos="1723" userDrawn="1">
          <p15:clr>
            <a:srgbClr val="BAE3F7"/>
          </p15:clr>
        </p15:guide>
        <p15:guide id="16" pos="1844" userDrawn="1">
          <p15:clr>
            <a:srgbClr val="BAE3F7"/>
          </p15:clr>
        </p15:guide>
        <p15:guide id="17" pos="1965" userDrawn="1">
          <p15:clr>
            <a:srgbClr val="BAE3F7"/>
          </p15:clr>
        </p15:guide>
        <p15:guide id="18" pos="2086" userDrawn="1">
          <p15:clr>
            <a:srgbClr val="BAE3F7"/>
          </p15:clr>
        </p15:guide>
        <p15:guide id="19" pos="2207" userDrawn="1">
          <p15:clr>
            <a:srgbClr val="BAE3F7"/>
          </p15:clr>
        </p15:guide>
        <p15:guide id="20" pos="2328" userDrawn="1">
          <p15:clr>
            <a:srgbClr val="BAE3F7"/>
          </p15:clr>
        </p15:guide>
        <p15:guide id="21" pos="2449" userDrawn="1">
          <p15:clr>
            <a:srgbClr val="BAE3F7"/>
          </p15:clr>
        </p15:guide>
        <p15:guide id="22" pos="2570" userDrawn="1">
          <p15:clr>
            <a:srgbClr val="BAE3F7"/>
          </p15:clr>
        </p15:guide>
        <p15:guide id="23" pos="2691" userDrawn="1">
          <p15:clr>
            <a:srgbClr val="BAE3F7"/>
          </p15:clr>
        </p15:guide>
        <p15:guide id="24" pos="2811" userDrawn="1">
          <p15:clr>
            <a:srgbClr val="BAE3F7"/>
          </p15:clr>
        </p15:guide>
        <p15:guide id="25" pos="2932" userDrawn="1">
          <p15:clr>
            <a:srgbClr val="BAE3F7"/>
          </p15:clr>
        </p15:guide>
        <p15:guide id="26" pos="3053" userDrawn="1">
          <p15:clr>
            <a:srgbClr val="BAE3F7"/>
          </p15:clr>
        </p15:guide>
        <p15:guide id="27" pos="3174" userDrawn="1">
          <p15:clr>
            <a:srgbClr val="BAE3F7"/>
          </p15:clr>
        </p15:guide>
        <p15:guide id="28" pos="3295" userDrawn="1">
          <p15:clr>
            <a:srgbClr val="BAE3F7"/>
          </p15:clr>
        </p15:guide>
        <p15:guide id="29" pos="3416" userDrawn="1">
          <p15:clr>
            <a:srgbClr val="BAE3F7"/>
          </p15:clr>
        </p15:guide>
        <p15:guide id="30" pos="3537" userDrawn="1">
          <p15:clr>
            <a:srgbClr val="BAE3F7"/>
          </p15:clr>
        </p15:guide>
        <p15:guide id="31" pos="3658" userDrawn="1">
          <p15:clr>
            <a:srgbClr val="BAE3F7"/>
          </p15:clr>
        </p15:guide>
        <p15:guide id="32" pos="3779" userDrawn="1">
          <p15:clr>
            <a:srgbClr val="BAE3F7"/>
          </p15:clr>
        </p15:guide>
        <p15:guide id="33" pos="3900" userDrawn="1">
          <p15:clr>
            <a:srgbClr val="BAE3F7"/>
          </p15:clr>
        </p15:guide>
        <p15:guide id="34" pos="4021" userDrawn="1">
          <p15:clr>
            <a:srgbClr val="BAE3F7"/>
          </p15:clr>
        </p15:guide>
        <p15:guide id="35" pos="4142" userDrawn="1">
          <p15:clr>
            <a:srgbClr val="BAE3F7"/>
          </p15:clr>
        </p15:guide>
        <p15:guide id="36" pos="4263" userDrawn="1">
          <p15:clr>
            <a:srgbClr val="BAE3F7"/>
          </p15:clr>
        </p15:guide>
        <p15:guide id="37" pos="4384" userDrawn="1">
          <p15:clr>
            <a:srgbClr val="BAE3F7"/>
          </p15:clr>
        </p15:guide>
        <p15:guide id="38" pos="4505" userDrawn="1">
          <p15:clr>
            <a:srgbClr val="BAE3F7"/>
          </p15:clr>
        </p15:guide>
        <p15:guide id="39" pos="4626" userDrawn="1">
          <p15:clr>
            <a:srgbClr val="BAE3F7"/>
          </p15:clr>
        </p15:guide>
        <p15:guide id="40" pos="4747" userDrawn="1">
          <p15:clr>
            <a:srgbClr val="BAE3F7"/>
          </p15:clr>
        </p15:guide>
        <p15:guide id="41" pos="4868" userDrawn="1">
          <p15:clr>
            <a:srgbClr val="BAE3F7"/>
          </p15:clr>
        </p15:guide>
        <p15:guide id="42" pos="4988" userDrawn="1">
          <p15:clr>
            <a:srgbClr val="BAE3F7"/>
          </p15:clr>
        </p15:guide>
        <p15:guide id="43" pos="5109" userDrawn="1">
          <p15:clr>
            <a:srgbClr val="BAE3F7"/>
          </p15:clr>
        </p15:guide>
        <p15:guide id="44" pos="5230" userDrawn="1">
          <p15:clr>
            <a:srgbClr val="BAE3F7"/>
          </p15:clr>
        </p15:guide>
        <p15:guide id="45" pos="5351" userDrawn="1">
          <p15:clr>
            <a:srgbClr val="BAE3F7"/>
          </p15:clr>
        </p15:guide>
        <p15:guide id="46" pos="5472" userDrawn="1">
          <p15:clr>
            <a:srgbClr val="BAE3F7"/>
          </p15:clr>
        </p15:guide>
        <p15:guide id="47" pos="5593" userDrawn="1">
          <p15:clr>
            <a:srgbClr val="BAE3F7"/>
          </p15:clr>
        </p15:guide>
        <p15:guide id="48" pos="5714" userDrawn="1">
          <p15:clr>
            <a:srgbClr val="BAE3F7"/>
          </p15:clr>
        </p15:guide>
        <p15:guide id="49" pos="5835" userDrawn="1">
          <p15:clr>
            <a:srgbClr val="BAE3F7"/>
          </p15:clr>
        </p15:guide>
        <p15:guide id="50" pos="5956" userDrawn="1">
          <p15:clr>
            <a:srgbClr val="BAE3F7"/>
          </p15:clr>
        </p15:guide>
        <p15:guide id="51" pos="6077" userDrawn="1">
          <p15:clr>
            <a:srgbClr val="BAE3F7"/>
          </p15:clr>
        </p15:guide>
        <p15:guide id="52" pos="6198" userDrawn="1">
          <p15:clr>
            <a:srgbClr val="BAE3F7"/>
          </p15:clr>
        </p15:guide>
        <p15:guide id="53" pos="6319" userDrawn="1">
          <p15:clr>
            <a:srgbClr val="BAE3F7"/>
          </p15:clr>
        </p15:guide>
        <p15:guide id="54" pos="6440" userDrawn="1">
          <p15:clr>
            <a:srgbClr val="BAE3F7"/>
          </p15:clr>
        </p15:guide>
        <p15:guide id="55" pos="6561" userDrawn="1">
          <p15:clr>
            <a:srgbClr val="BAE3F7"/>
          </p15:clr>
        </p15:guide>
        <p15:guide id="56" pos="6682" userDrawn="1">
          <p15:clr>
            <a:srgbClr val="BAE3F7"/>
          </p15:clr>
        </p15:guide>
        <p15:guide id="57" pos="6803" userDrawn="1">
          <p15:clr>
            <a:srgbClr val="BAE3F7"/>
          </p15:clr>
        </p15:guide>
        <p15:guide id="58" pos="6924" userDrawn="1">
          <p15:clr>
            <a:srgbClr val="BAE3F7"/>
          </p15:clr>
        </p15:guide>
        <p15:guide id="59" pos="7045" userDrawn="1">
          <p15:clr>
            <a:srgbClr val="BAE3F7"/>
          </p15:clr>
        </p15:guide>
        <p15:guide id="60" pos="7165" userDrawn="1">
          <p15:clr>
            <a:srgbClr val="BAE3F7"/>
          </p15:clr>
        </p15:guide>
        <p15:guide id="61" pos="7286" userDrawn="1">
          <p15:clr>
            <a:srgbClr val="BAE3F7"/>
          </p15:clr>
        </p15:guide>
        <p15:guide id="62" pos="7407" userDrawn="1">
          <p15:clr>
            <a:srgbClr val="BAE3F7"/>
          </p15:clr>
        </p15:guide>
        <p15:guide id="65" orient="horz" pos="272" userDrawn="1">
          <p15:clr>
            <a:srgbClr val="BAE3F7"/>
          </p15:clr>
        </p15:guide>
        <p15:guide id="66" orient="horz" pos="393" userDrawn="1">
          <p15:clr>
            <a:srgbClr val="BAE3F7"/>
          </p15:clr>
        </p15:guide>
        <p15:guide id="67" orient="horz" pos="515" userDrawn="1">
          <p15:clr>
            <a:srgbClr val="BAE3F7"/>
          </p15:clr>
        </p15:guide>
        <p15:guide id="68" orient="horz" pos="637" userDrawn="1">
          <p15:clr>
            <a:srgbClr val="BAE3F7"/>
          </p15:clr>
        </p15:guide>
        <p15:guide id="69" orient="horz" pos="759" userDrawn="1">
          <p15:clr>
            <a:srgbClr val="BAE3F7"/>
          </p15:clr>
        </p15:guide>
        <p15:guide id="70" orient="horz" pos="881" userDrawn="1">
          <p15:clr>
            <a:srgbClr val="BAE3F7"/>
          </p15:clr>
        </p15:guide>
        <p15:guide id="71" orient="horz" pos="1002" userDrawn="1">
          <p15:clr>
            <a:srgbClr val="BAE3F7"/>
          </p15:clr>
        </p15:guide>
        <p15:guide id="72" orient="horz" pos="1124" userDrawn="1">
          <p15:clr>
            <a:srgbClr val="BAE3F7"/>
          </p15:clr>
        </p15:guide>
        <p15:guide id="73" orient="horz" pos="1246" userDrawn="1">
          <p15:clr>
            <a:srgbClr val="BAE3F7"/>
          </p15:clr>
        </p15:guide>
        <p15:guide id="74" orient="horz" pos="1368" userDrawn="1">
          <p15:clr>
            <a:srgbClr val="BAE3F7"/>
          </p15:clr>
        </p15:guide>
        <p15:guide id="75" orient="horz" pos="1490" userDrawn="1">
          <p15:clr>
            <a:srgbClr val="BAE3F7"/>
          </p15:clr>
        </p15:guide>
        <p15:guide id="76" orient="horz" pos="1611" userDrawn="1">
          <p15:clr>
            <a:srgbClr val="BAE3F7"/>
          </p15:clr>
        </p15:guide>
        <p15:guide id="77" orient="horz" pos="1733" userDrawn="1">
          <p15:clr>
            <a:srgbClr val="BAE3F7"/>
          </p15:clr>
        </p15:guide>
        <p15:guide id="78" orient="horz" pos="1855" userDrawn="1">
          <p15:clr>
            <a:srgbClr val="BAE3F7"/>
          </p15:clr>
        </p15:guide>
        <p15:guide id="79" orient="horz" pos="1977" userDrawn="1">
          <p15:clr>
            <a:srgbClr val="BAE3F7"/>
          </p15:clr>
        </p15:guide>
        <p15:guide id="80" orient="horz" pos="2099" userDrawn="1">
          <p15:clr>
            <a:srgbClr val="BAE3F7"/>
          </p15:clr>
        </p15:guide>
        <p15:guide id="81" orient="horz" pos="2220" userDrawn="1">
          <p15:clr>
            <a:srgbClr val="BAE3F7"/>
          </p15:clr>
        </p15:guide>
        <p15:guide id="82" orient="horz" pos="2342" userDrawn="1">
          <p15:clr>
            <a:srgbClr val="BAE3F7"/>
          </p15:clr>
        </p15:guide>
        <p15:guide id="83" orient="horz" pos="2464" userDrawn="1">
          <p15:clr>
            <a:srgbClr val="BAE3F7"/>
          </p15:clr>
        </p15:guide>
        <p15:guide id="84" orient="horz" pos="2586" userDrawn="1">
          <p15:clr>
            <a:srgbClr val="BAE3F7"/>
          </p15:clr>
        </p15:guide>
        <p15:guide id="85" orient="horz" pos="2708" userDrawn="1">
          <p15:clr>
            <a:srgbClr val="BAE3F7"/>
          </p15:clr>
        </p15:guide>
        <p15:guide id="86" orient="horz" pos="2829" userDrawn="1">
          <p15:clr>
            <a:srgbClr val="BAE3F7"/>
          </p15:clr>
        </p15:guide>
        <p15:guide id="87" orient="horz" pos="2951" userDrawn="1">
          <p15:clr>
            <a:srgbClr val="BAE3F7"/>
          </p15:clr>
        </p15:guide>
        <p15:guide id="88" orient="horz" pos="3073" userDrawn="1">
          <p15:clr>
            <a:srgbClr val="BAE3F7"/>
          </p15:clr>
        </p15:guide>
        <p15:guide id="89" orient="horz" pos="3195" userDrawn="1">
          <p15:clr>
            <a:srgbClr val="BAE3F7"/>
          </p15:clr>
        </p15:guide>
        <p15:guide id="90" orient="horz" pos="3317" userDrawn="1">
          <p15:clr>
            <a:srgbClr val="BAE3F7"/>
          </p15:clr>
        </p15:guide>
        <p15:guide id="91" orient="horz" pos="3438" userDrawn="1">
          <p15:clr>
            <a:srgbClr val="BAE3F7"/>
          </p15:clr>
        </p15:guide>
        <p15:guide id="92" orient="horz" pos="3560" userDrawn="1">
          <p15:clr>
            <a:srgbClr val="BAE3F7"/>
          </p15:clr>
        </p15:guide>
        <p15:guide id="93" orient="horz" pos="3682" userDrawn="1">
          <p15:clr>
            <a:srgbClr val="BAE3F7"/>
          </p15:clr>
        </p15:guide>
        <p15:guide id="94" orient="horz" pos="3804" userDrawn="1">
          <p15:clr>
            <a:srgbClr val="BAE3F7"/>
          </p15:clr>
        </p15:guide>
        <p15:guide id="95" orient="horz" pos="3926" userDrawn="1">
          <p15:clr>
            <a:srgbClr val="BAE3F7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10FF0D5-7F88-43E1-B405-C5DDBFBAB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9F7067C-F769-4D51-A53B-5D9A8662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20" y="5241989"/>
            <a:ext cx="7761469" cy="757130"/>
          </a:xfrm>
        </p:spPr>
        <p:txBody>
          <a:bodyPr/>
          <a:lstStyle/>
          <a:p>
            <a:r>
              <a:rPr lang="ru-RU" dirty="0"/>
              <a:t>Требования к брокерам</a:t>
            </a:r>
          </a:p>
        </p:txBody>
      </p:sp>
    </p:spTree>
    <p:extLst>
      <p:ext uri="{BB962C8B-B14F-4D97-AF65-F5344CB8AC3E}">
        <p14:creationId xmlns:p14="http://schemas.microsoft.com/office/powerpoint/2010/main" val="552029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0A0234A-10DB-4FA7-A469-9A87CB1AB4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1.1. Цели и задачи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4F32032-EE7F-4FD9-B935-0B3B978435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https://kafka.apache.org/uses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F19D05A-F466-4064-86A4-E0366068E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1. Введение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F5B50B5-01BC-49D3-B24D-FF85E5B32373}"/>
              </a:ext>
            </a:extLst>
          </p:cNvPr>
          <p:cNvSpPr/>
          <p:nvPr/>
        </p:nvSpPr>
        <p:spPr>
          <a:xfrm>
            <a:off x="331694" y="175800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Целью сервиса является чтение данных из определённых </a:t>
            </a:r>
            <a:r>
              <a:rPr lang="ru-RU" dirty="0" err="1"/>
              <a:t>топиков</a:t>
            </a:r>
            <a:r>
              <a:rPr lang="ru-RU" dirty="0"/>
              <a:t> </a:t>
            </a:r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Kafka</a:t>
            </a:r>
            <a:r>
              <a:rPr lang="ru-RU" dirty="0"/>
              <a:t>, их обработка и сохранение в базу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предоставлять API для доступа и взаимодействия с сохранёнными данными другими сервисами.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49051-B9EF-4B97-BEA7-903BEC11A00D}"/>
              </a:ext>
            </a:extLst>
          </p:cNvPr>
          <p:cNvSpPr txBox="1"/>
          <p:nvPr/>
        </p:nvSpPr>
        <p:spPr>
          <a:xfrm>
            <a:off x="5970495" y="2471307"/>
            <a:ext cx="51905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Целью сервиса является проверка контрагентов по параметрам: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ЕГРЮЛ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Финансы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Интеллектуальная собственность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Лицензии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Залоги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Судебные дела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Контракты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 и многое другое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предоставлять </a:t>
            </a:r>
            <a:r>
              <a:rPr lang="en-US" dirty="0"/>
              <a:t>API </a:t>
            </a:r>
            <a:r>
              <a:rPr lang="ru-RU" dirty="0"/>
              <a:t>с результатами комплексной проверки и проверки по каждому критерию</a:t>
            </a:r>
          </a:p>
        </p:txBody>
      </p:sp>
    </p:spTree>
    <p:extLst>
      <p:ext uri="{BB962C8B-B14F-4D97-AF65-F5344CB8AC3E}">
        <p14:creationId xmlns:p14="http://schemas.microsoft.com/office/powerpoint/2010/main" val="1656253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28F5FD-C2AB-4675-9458-4E13718A8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1.2. Область применения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80A9F89-5B4E-4B6D-AF9B-9A20E2D0A7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8C49918-D6DC-4173-99D3-B8296147D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1. Введение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2180E9F-FFDB-4BB0-8366-B4980768BCF8}"/>
              </a:ext>
            </a:extLst>
          </p:cNvPr>
          <p:cNvSpPr/>
          <p:nvPr/>
        </p:nvSpPr>
        <p:spPr>
          <a:xfrm>
            <a:off x="432619" y="179295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будет использоваться внутри инфраструктуры компании для обеспечения интеграции различных систем и обработки потоков данных.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28AFE4F-3E59-4447-8466-0AE47E4F41F9}"/>
              </a:ext>
            </a:extLst>
          </p:cNvPr>
          <p:cNvSpPr/>
          <p:nvPr/>
        </p:nvSpPr>
        <p:spPr>
          <a:xfrm>
            <a:off x="5775584" y="426721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будет использоваться внутри инфраструктуры компании, а так же внешними контрагентами заключившими договор на использование сервиса.</a:t>
            </a:r>
          </a:p>
        </p:txBody>
      </p:sp>
    </p:spTree>
    <p:extLst>
      <p:ext uri="{BB962C8B-B14F-4D97-AF65-F5344CB8AC3E}">
        <p14:creationId xmlns:p14="http://schemas.microsoft.com/office/powerpoint/2010/main" val="361344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769C9F-9F12-44BF-A971-F75855F1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2.1. Функциональные требования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92AEC5-071C-4060-B8E0-8641C12E1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11063-F612-492D-B687-9962089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2. Общие требования</a:t>
            </a:r>
          </a:p>
        </p:txBody>
      </p:sp>
    </p:spTree>
    <p:extLst>
      <p:ext uri="{BB962C8B-B14F-4D97-AF65-F5344CB8AC3E}">
        <p14:creationId xmlns:p14="http://schemas.microsoft.com/office/powerpoint/2010/main" val="3008510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769C9F-9F12-44BF-A971-F75855F1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2.1.1. Чтение данных из </a:t>
            </a:r>
            <a:r>
              <a:rPr lang="ru-RU" dirty="0" err="1"/>
              <a:t>Kafka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92AEC5-071C-4060-B8E0-8641C12E1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https://cloud.yandex.ru/ru/docs/managed-kafka/operations/connect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11063-F612-492D-B687-9962089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2. Общие требования - 2.1. Функциональные требования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6AC7891-6BB4-405F-A522-FF3F13DF5914}"/>
              </a:ext>
            </a:extLst>
          </p:cNvPr>
          <p:cNvSpPr/>
          <p:nvPr/>
        </p:nvSpPr>
        <p:spPr>
          <a:xfrm>
            <a:off x="408038" y="173695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Подключение к </a:t>
            </a:r>
            <a:r>
              <a:rPr lang="ru-RU" dirty="0" err="1"/>
              <a:t>Kafka</a:t>
            </a:r>
            <a:r>
              <a:rPr lang="ru-R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поддерживать возможность подключения к кластеру </a:t>
            </a:r>
            <a:r>
              <a:rPr lang="ru-RU" dirty="0" err="1"/>
              <a:t>Kafka</a:t>
            </a:r>
            <a:r>
              <a:rPr lang="ru-RU" dirty="0"/>
              <a:t> с использованием безопасного протокола (SSL/TLS)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предусматривать возможность аутентификации посредством SASL/SCRAM или других поддерживаемых </a:t>
            </a:r>
            <a:r>
              <a:rPr lang="ru-RU" dirty="0" err="1"/>
              <a:t>Kafka</a:t>
            </a:r>
            <a:r>
              <a:rPr lang="ru-RU" dirty="0"/>
              <a:t> механизмов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Должна быть предусмотрена конфигурация таймаутов и параметров подключения (retries</a:t>
            </a:r>
            <a:r>
              <a:rPr lang="ru-RU" baseline="30000" dirty="0"/>
              <a:t>1</a:t>
            </a:r>
            <a:r>
              <a:rPr lang="ru-RU" dirty="0"/>
              <a:t>, heartbeat</a:t>
            </a:r>
            <a:r>
              <a:rPr lang="ru-RU" baseline="30000" dirty="0"/>
              <a:t>2</a:t>
            </a:r>
            <a:r>
              <a:rPr lang="ru-RU" dirty="0"/>
              <a:t> interval</a:t>
            </a:r>
            <a:r>
              <a:rPr lang="ru-RU" baseline="30000" dirty="0"/>
              <a:t>3</a:t>
            </a:r>
            <a:r>
              <a:rPr lang="ru-RU" dirty="0"/>
              <a:t> и т.д.).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1F737-19F6-4786-8B67-38FC93C1EA3C}"/>
              </a:ext>
            </a:extLst>
          </p:cNvPr>
          <p:cNvSpPr txBox="1"/>
          <p:nvPr/>
        </p:nvSpPr>
        <p:spPr>
          <a:xfrm>
            <a:off x="7929280" y="5956887"/>
            <a:ext cx="3919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100" dirty="0"/>
              <a:t>Retries – </a:t>
            </a:r>
            <a:r>
              <a:rPr lang="ru-RU" sz="1100" dirty="0"/>
              <a:t>повторная обработка событий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H</a:t>
            </a:r>
            <a:r>
              <a:rPr lang="ru-RU" sz="1100" dirty="0" err="1"/>
              <a:t>eartbea</a:t>
            </a:r>
            <a:r>
              <a:rPr lang="en-US" sz="1100" dirty="0"/>
              <a:t>t – </a:t>
            </a:r>
            <a:r>
              <a:rPr lang="ru-RU" sz="1100" dirty="0"/>
              <a:t>Механизм </a:t>
            </a:r>
            <a:r>
              <a:rPr lang="ru-RU" sz="1100" dirty="0" err="1"/>
              <a:t>перебалансировки</a:t>
            </a:r>
            <a:r>
              <a:rPr lang="ru-RU" sz="1100" dirty="0"/>
              <a:t> потребителей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I</a:t>
            </a:r>
            <a:r>
              <a:rPr lang="ru-RU" sz="1100" dirty="0" err="1"/>
              <a:t>nterva</a:t>
            </a:r>
            <a:r>
              <a:rPr lang="en-US" sz="1100" dirty="0"/>
              <a:t>l – </a:t>
            </a:r>
            <a:r>
              <a:rPr lang="ru-RU" sz="1100" dirty="0"/>
              <a:t>Время за которое надо потребить сообщения</a:t>
            </a:r>
          </a:p>
          <a:p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1721324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769C9F-9F12-44BF-A971-F75855F1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2.1.1. Чтение данных из </a:t>
            </a:r>
            <a:r>
              <a:rPr lang="ru-RU" dirty="0" err="1"/>
              <a:t>Kafka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92AEC5-071C-4060-B8E0-8641C12E1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11063-F612-492D-B687-9962089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2. Общие требования - 2.1. Функциональные требования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1171CB-E1A4-4D10-95CB-B8A5069A041D}"/>
              </a:ext>
            </a:extLst>
          </p:cNvPr>
          <p:cNvSpPr/>
          <p:nvPr/>
        </p:nvSpPr>
        <p:spPr>
          <a:xfrm>
            <a:off x="432619" y="179269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Подписка на топики: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позволять подписываться на один или несколько </a:t>
            </a:r>
            <a:r>
              <a:rPr lang="ru-RU" dirty="0" err="1"/>
              <a:t>топиков</a:t>
            </a:r>
            <a:r>
              <a:rPr lang="ru-RU" dirty="0"/>
              <a:t>, указанных в конфигурации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Должна быть поддержка паттернов подписки для гибкого управления топиками (например, регулярные выражения)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Должна быть возможность указать начальное смещение (</a:t>
            </a:r>
            <a:r>
              <a:rPr lang="ru-RU" dirty="0" err="1"/>
              <a:t>offset</a:t>
            </a:r>
            <a:r>
              <a:rPr lang="ru-RU" dirty="0"/>
              <a:t>) для чтения сообщений из топика.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DC87F-1CFE-489F-8539-C6D666553533}"/>
              </a:ext>
            </a:extLst>
          </p:cNvPr>
          <p:cNvSpPr txBox="1"/>
          <p:nvPr/>
        </p:nvSpPr>
        <p:spPr>
          <a:xfrm>
            <a:off x="4829399" y="3886110"/>
            <a:ext cx="7559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check-partner-job-</a:t>
            </a:r>
            <a:r>
              <a:rPr lang="en-US" b="1" dirty="0" err="1"/>
              <a:t>kafka</a:t>
            </a:r>
            <a:r>
              <a:rPr lang="en-US" b="1" dirty="0"/>
              <a:t>-loader </a:t>
            </a:r>
            <a:r>
              <a:rPr lang="ru-RU" dirty="0"/>
              <a:t>читает </a:t>
            </a:r>
            <a:r>
              <a:rPr lang="en-US" dirty="0" err="1"/>
              <a:t>kafka</a:t>
            </a:r>
            <a:r>
              <a:rPr lang="en-US" dirty="0"/>
              <a:t> topic </a:t>
            </a:r>
            <a:r>
              <a:rPr lang="en-US" b="1" dirty="0"/>
              <a:t>check-partner-topic </a:t>
            </a:r>
            <a:r>
              <a:rPr lang="ru-RU" dirty="0"/>
              <a:t>и добавляет контрагента в очередь проверки в базу данных сервиса и публикует обновления в </a:t>
            </a:r>
            <a:r>
              <a:rPr lang="en-US" dirty="0" err="1"/>
              <a:t>kafka</a:t>
            </a:r>
            <a:r>
              <a:rPr lang="en-US" dirty="0"/>
              <a:t> topic </a:t>
            </a:r>
            <a:r>
              <a:rPr lang="en-US" b="1" dirty="0" err="1"/>
              <a:t>partner_status_update_result</a:t>
            </a:r>
            <a:r>
              <a:rPr lang="en-US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Если статус проверки </a:t>
            </a:r>
            <a:r>
              <a:rPr lang="en-US" b="1" dirty="0"/>
              <a:t>NEW</a:t>
            </a:r>
            <a:r>
              <a:rPr lang="en-US" dirty="0"/>
              <a:t> </a:t>
            </a:r>
            <a:r>
              <a:rPr lang="ru-RU" dirty="0"/>
              <a:t>обработка пакета не производится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Если статус проверки </a:t>
            </a:r>
            <a:r>
              <a:rPr lang="en-US" b="1" dirty="0"/>
              <a:t>REJECTED</a:t>
            </a:r>
            <a:r>
              <a:rPr lang="en-US" dirty="0"/>
              <a:t> </a:t>
            </a:r>
            <a:r>
              <a:rPr lang="ru-RU" dirty="0"/>
              <a:t>обновляется тип проверки пакета на </a:t>
            </a:r>
            <a:r>
              <a:rPr lang="en-US" b="1" dirty="0"/>
              <a:t>NOT_SPECIFIED</a:t>
            </a:r>
            <a:r>
              <a:rPr lang="en-US" dirty="0"/>
              <a:t> </a:t>
            </a:r>
            <a:r>
              <a:rPr lang="ru-RU" dirty="0"/>
              <a:t>в топик </a:t>
            </a:r>
            <a:r>
              <a:rPr lang="en-US" b="1" dirty="0"/>
              <a:t> partner _</a:t>
            </a:r>
            <a:r>
              <a:rPr lang="en-US" b="1" dirty="0" err="1"/>
              <a:t>status_update_result</a:t>
            </a:r>
            <a:r>
              <a:rPr lang="en-US" b="1" dirty="0"/>
              <a:t> </a:t>
            </a:r>
            <a:r>
              <a:rPr lang="ru-RU" dirty="0"/>
              <a:t>отправляется сообщение с </a:t>
            </a:r>
            <a:r>
              <a:rPr lang="en-US" dirty="0"/>
              <a:t>id </a:t>
            </a:r>
            <a:r>
              <a:rPr lang="ru-RU" dirty="0"/>
              <a:t>пакета и статусом </a:t>
            </a:r>
            <a:r>
              <a:rPr lang="en-US" b="1" dirty="0"/>
              <a:t>REJECTED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977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769C9F-9F12-44BF-A971-F75855F1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2.1.1. Чтение данных из </a:t>
            </a:r>
            <a:r>
              <a:rPr lang="ru-RU" dirty="0" err="1"/>
              <a:t>Kafka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92AEC5-071C-4060-B8E0-8641C12E1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11063-F612-492D-B687-9962089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2. Общие требования - 2.1. Функциональные требования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17A6773-05B5-4991-8A4D-9866EA63FA42}"/>
              </a:ext>
            </a:extLst>
          </p:cNvPr>
          <p:cNvSpPr/>
          <p:nvPr/>
        </p:nvSpPr>
        <p:spPr>
          <a:xfrm>
            <a:off x="432619" y="186246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Обработка сообщений: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поддерживать параллельную обработку сообщений для увеличения производительности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Должно быть реализовано управление потоком сообщений (</a:t>
            </a:r>
            <a:r>
              <a:rPr lang="ru-RU" dirty="0" err="1"/>
              <a:t>backpressure</a:t>
            </a:r>
            <a:r>
              <a:rPr lang="ru-RU" dirty="0"/>
              <a:t>), чтобы избежать перегрузки сервиса в случае большого объема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корректно обрабатывать дубликаты сообщений и предусматривать стратегии идемпотентности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672E7-5C65-4593-A501-1AE7D46C05B2}"/>
              </a:ext>
            </a:extLst>
          </p:cNvPr>
          <p:cNvSpPr txBox="1"/>
          <p:nvPr/>
        </p:nvSpPr>
        <p:spPr>
          <a:xfrm>
            <a:off x="5808747" y="5814835"/>
            <a:ext cx="60853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</a:t>
            </a:r>
            <a:r>
              <a:rPr lang="ru-RU" sz="1050" dirty="0" err="1"/>
              <a:t>ackpressure</a:t>
            </a:r>
            <a:r>
              <a:rPr lang="en-US" sz="1050" dirty="0"/>
              <a:t> – </a:t>
            </a:r>
            <a:r>
              <a:rPr lang="ru-RU" sz="1050" dirty="0"/>
              <a:t>хранение записей в очереди и обработка со скоростью зависящей от размера очереди.</a:t>
            </a:r>
          </a:p>
        </p:txBody>
      </p:sp>
    </p:spTree>
    <p:extLst>
      <p:ext uri="{BB962C8B-B14F-4D97-AF65-F5344CB8AC3E}">
        <p14:creationId xmlns:p14="http://schemas.microsoft.com/office/powerpoint/2010/main" val="334622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769C9F-9F12-44BF-A971-F75855F1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2.1.1. Чтение данных из </a:t>
            </a:r>
            <a:r>
              <a:rPr lang="ru-RU" dirty="0" err="1"/>
              <a:t>Kafka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92AEC5-071C-4060-B8E0-8641C12E1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11063-F612-492D-B687-9962089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2. Общие требования - 2.1. Функциональные требования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71C2431-C45C-44FD-928C-0114FBD1CCB9}"/>
              </a:ext>
            </a:extLst>
          </p:cNvPr>
          <p:cNvSpPr/>
          <p:nvPr/>
        </p:nvSpPr>
        <p:spPr>
          <a:xfrm>
            <a:off x="432619" y="1827510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Обработка ошибок и восстановление: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обрабатывать ситуации потери связи с </a:t>
            </a:r>
            <a:r>
              <a:rPr lang="ru-RU" dirty="0" err="1"/>
              <a:t>Kafka</a:t>
            </a:r>
            <a:r>
              <a:rPr lang="ru-RU" dirty="0"/>
              <a:t> и автоматически восстанавливать подключение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Должен быть механизм обработки сообщений, не поддающихся обработке (например, сообщения с некорректной структурой), с возможностью их логирования и перенаправления в "мертвый" топик (</a:t>
            </a:r>
            <a:r>
              <a:rPr lang="ru-RU" dirty="0" err="1"/>
              <a:t>Dead</a:t>
            </a:r>
            <a:r>
              <a:rPr lang="ru-RU" dirty="0"/>
              <a:t> </a:t>
            </a:r>
            <a:r>
              <a:rPr lang="ru-RU" dirty="0" err="1"/>
              <a:t>Letter</a:t>
            </a:r>
            <a:r>
              <a:rPr lang="ru-RU" dirty="0"/>
              <a:t> </a:t>
            </a:r>
            <a:r>
              <a:rPr lang="ru-RU" dirty="0" err="1"/>
              <a:t>Queue</a:t>
            </a:r>
            <a:r>
              <a:rPr lang="ru-RU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поддерживать механизмы подтверждения обработанных сообщений (</a:t>
            </a:r>
            <a:r>
              <a:rPr lang="ru-RU" dirty="0" err="1"/>
              <a:t>committing</a:t>
            </a:r>
            <a:r>
              <a:rPr lang="ru-RU" dirty="0"/>
              <a:t> </a:t>
            </a:r>
            <a:r>
              <a:rPr lang="ru-RU" dirty="0" err="1"/>
              <a:t>offsets</a:t>
            </a:r>
            <a:r>
              <a:rPr lang="ru-RU" dirty="0"/>
              <a:t>) в </a:t>
            </a:r>
            <a:r>
              <a:rPr lang="ru-RU" dirty="0" err="1"/>
              <a:t>Kafka</a:t>
            </a:r>
            <a:r>
              <a:rPr lang="ru-RU" dirty="0"/>
              <a:t> для предотвращения потери данных.</a:t>
            </a:r>
          </a:p>
        </p:txBody>
      </p:sp>
    </p:spTree>
    <p:extLst>
      <p:ext uri="{BB962C8B-B14F-4D97-AF65-F5344CB8AC3E}">
        <p14:creationId xmlns:p14="http://schemas.microsoft.com/office/powerpoint/2010/main" val="589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769C9F-9F12-44BF-A971-F75855F1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2.1.1. Чтение данных из </a:t>
            </a:r>
            <a:r>
              <a:rPr lang="ru-RU" dirty="0" err="1"/>
              <a:t>Kafka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92AEC5-071C-4060-B8E0-8641C12E1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11063-F612-492D-B687-9962089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2. Общие требования - 2.1. Функциональные требования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4F8DFD5-E32B-418A-9725-9B2B4A8B18FC}"/>
              </a:ext>
            </a:extLst>
          </p:cNvPr>
          <p:cNvSpPr/>
          <p:nvPr/>
        </p:nvSpPr>
        <p:spPr>
          <a:xfrm>
            <a:off x="432619" y="191131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Логирование и мониторинг: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Должно быть настроено логирование всех событий связанных с чтением данных из </a:t>
            </a:r>
            <a:r>
              <a:rPr lang="ru-RU" dirty="0" err="1"/>
              <a:t>Kafka</a:t>
            </a:r>
            <a:r>
              <a:rPr lang="ru-RU" dirty="0"/>
              <a:t>, включая подключение, ошибки подписки и обработки сообщений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предоставлять метрики, относящиеся к чтению данных из </a:t>
            </a:r>
            <a:r>
              <a:rPr lang="ru-RU" dirty="0" err="1"/>
              <a:t>Kafka</a:t>
            </a:r>
            <a:r>
              <a:rPr lang="ru-RU" dirty="0"/>
              <a:t>, для интеграции с системами мониторинга (например, </a:t>
            </a:r>
            <a:r>
              <a:rPr lang="ru-RU" dirty="0" err="1"/>
              <a:t>Prometheus</a:t>
            </a:r>
            <a:r>
              <a:rPr lang="ru-R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26853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769C9F-9F12-44BF-A971-F75855F1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2.1.2. Запись данных в базу данных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92AEC5-071C-4060-B8E0-8641C12E1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11063-F612-492D-B687-9962089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2. Общие требования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9FFCC7B-EB77-4573-9382-2706C58527AB}"/>
              </a:ext>
            </a:extLst>
          </p:cNvPr>
          <p:cNvSpPr/>
          <p:nvPr/>
        </p:nvSpPr>
        <p:spPr>
          <a:xfrm>
            <a:off x="432619" y="1726260"/>
            <a:ext cx="857025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эффективно преобразовывать структуру сообщений, полученных из </a:t>
            </a:r>
            <a:r>
              <a:rPr lang="ru-RU" dirty="0" err="1"/>
              <a:t>Kafka</a:t>
            </a:r>
            <a:r>
              <a:rPr lang="ru-RU" dirty="0"/>
              <a:t>, в соответствии с моделью данных, применимой для использования в целевой базе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поддерживать </a:t>
            </a:r>
            <a:r>
              <a:rPr lang="ru-RU" dirty="0" err="1"/>
              <a:t>транзакционность</a:t>
            </a:r>
            <a:r>
              <a:rPr lang="ru-RU" dirty="0"/>
              <a:t> при записи данных, обеспечивая целостность данных в случае возникновения ошибок в процессе записи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Должна быть реализована модель данных, которая оптимально соответствует структуре и формату прочитанных сообщений, включая соответствие типов данных и индексацию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Должны быть определены и настроены индексы для оптимизации производительности запросов к данным, особенно для операций поиска и выборки, которые будут часто использоваться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Необходимо предусмотреть механизмы </a:t>
            </a:r>
            <a:r>
              <a:rPr lang="ru-RU" dirty="0" err="1"/>
              <a:t>батчевой</a:t>
            </a:r>
            <a:r>
              <a:rPr lang="ru-RU" dirty="0"/>
              <a:t> обработки и записи данных для улучшения производительности и снижения нагрузки на базу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468056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9015F60-70F3-4577-B292-169A2EB5F5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4BD5CA8-532A-4D6C-B544-F0713A7A9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Сообщение в </a:t>
            </a:r>
            <a:r>
              <a:rPr lang="en-US" dirty="0" err="1"/>
              <a:t>kafka</a:t>
            </a:r>
            <a:endParaRPr lang="ru-RU" dirty="0"/>
          </a:p>
        </p:txBody>
      </p:sp>
      <p:pic>
        <p:nvPicPr>
          <p:cNvPr id="2050" name="Picture 2" descr="Структура сообщений Apache Kafka пример">
            <a:extLst>
              <a:ext uri="{FF2B5EF4-FFF2-40B4-BE49-F238E27FC236}">
                <a16:creationId xmlns:a16="http://schemas.microsoft.com/office/drawing/2014/main" id="{35E1EF6B-CBAF-4C72-AE1D-496B5D156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348" y="1582551"/>
            <a:ext cx="6124575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7E1A73-4075-4E19-BBCC-8A8C7CA50F85}"/>
              </a:ext>
            </a:extLst>
          </p:cNvPr>
          <p:cNvSpPr txBox="1"/>
          <p:nvPr/>
        </p:nvSpPr>
        <p:spPr>
          <a:xfrm>
            <a:off x="140425" y="917083"/>
            <a:ext cx="53213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ключ — двоичное поле, которое может быть нулевым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значение, которое является содержимым сообщения, и оно также может быть нулевым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тип сжатия сообщения – без сжатия (</a:t>
            </a:r>
            <a:r>
              <a:rPr lang="ru-RU" dirty="0" err="1"/>
              <a:t>none</a:t>
            </a:r>
            <a:r>
              <a:rPr lang="ru-RU" dirty="0"/>
              <a:t>) или один из кодеков (</a:t>
            </a:r>
            <a:r>
              <a:rPr lang="ru-RU" dirty="0" err="1"/>
              <a:t>gzip</a:t>
            </a:r>
            <a:r>
              <a:rPr lang="ru-RU" dirty="0"/>
              <a:t>, </a:t>
            </a:r>
            <a:r>
              <a:rPr lang="ru-RU" dirty="0" err="1"/>
              <a:t>snappy</a:t>
            </a:r>
            <a:r>
              <a:rPr lang="ru-RU" dirty="0"/>
              <a:t>, lz4, </a:t>
            </a:r>
            <a:r>
              <a:rPr lang="ru-RU" dirty="0" err="1"/>
              <a:t>zstd</a:t>
            </a:r>
            <a:r>
              <a:rPr lang="ru-RU" dirty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дополнительные заголовки, пары ключ-значение, которые содержат метаданные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номер раздела и идентификатор смещения, которые становятся частью сообщения, как только приложение-продюсер отправило сообщение в </a:t>
            </a:r>
            <a:r>
              <a:rPr lang="ru-RU" dirty="0" err="1"/>
              <a:t>Kafka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отметка времени происхождения события, данные о котором зашиты в полезную нагрузку, т.е. значение сообщения.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94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308912E-ECBA-4393-8DCA-0EEE49B9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619" y="6071324"/>
            <a:ext cx="4114800" cy="246221"/>
          </a:xfrm>
        </p:spPr>
        <p:txBody>
          <a:bodyPr/>
          <a:lstStyle/>
          <a:p>
            <a:r>
              <a:rPr lang="en-US" dirty="0"/>
              <a:t>https://profstandart.rosmintrud.ru/obshchiy-informatsionnyy-blok/natsionalnyy-reestr-professionalnykh-standartov/reestr-professionalnykh-standartov/index.php?ELEMENT_ID=121409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012D807-864B-422D-950F-A661A02BF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Для чего на проекте системный аналитик?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ECB4203-A14C-4798-8198-E289F70EFD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819442"/>
              </p:ext>
            </p:extLst>
          </p:nvPr>
        </p:nvGraphicFramePr>
        <p:xfrm>
          <a:off x="8249896" y="1254260"/>
          <a:ext cx="3578506" cy="5063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533723" imgH="6415677" progId="AcroExch.Document.DC">
                  <p:embed/>
                </p:oleObj>
              </mc:Choice>
              <mc:Fallback>
                <p:oleObj name="Acrobat Document" r:id="rId2" imgW="4533723" imgH="641567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49896" y="1254260"/>
                        <a:ext cx="3578506" cy="5063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8394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185DC85-C6E0-4F4F-82C5-6B3FE06068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50A405-8A08-4B46-ABE3-5C703FC41E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9345D7D-3F5F-43AD-9CEF-6ABEE9D35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Ещё сообщение</a:t>
            </a:r>
          </a:p>
        </p:txBody>
      </p:sp>
      <p:pic>
        <p:nvPicPr>
          <p:cNvPr id="3074" name="Picture 2" descr="https://cdn.confluent.io/wp-content/uploads/Apache_Kafka_NYSE_Sample_Architecture.png">
            <a:extLst>
              <a:ext uri="{FF2B5EF4-FFF2-40B4-BE49-F238E27FC236}">
                <a16:creationId xmlns:a16="http://schemas.microsoft.com/office/drawing/2014/main" id="{ED897A5F-EDD4-433F-AC85-B444B4099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82" y="908648"/>
            <a:ext cx="11421035" cy="522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685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0FC4EB5-82EC-42AB-B4DC-422F74AF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6873A4B-CAD0-42C8-9AF7-1F51A18A5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Сообщения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7F62E5D-B10D-40BB-AF14-1910A5BF472E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712724"/>
          <a:ext cx="81280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301872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25383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Поле сообщения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97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Ключ для распределения сообщений по кластеру. (опционально)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5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Содержимое – массив байт. (Бизнес данные)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0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timpestamp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Время сообщения. Устанавливается при отправке или обработке.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67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headers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Набор </a:t>
                      </a:r>
                      <a:r>
                        <a:rPr lang="en-US" dirty="0"/>
                        <a:t>key-value </a:t>
                      </a:r>
                      <a:r>
                        <a:rPr lang="ru-RU" dirty="0"/>
                        <a:t>пар с атрибутами сообщения.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563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436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C2853D1-C5B2-4512-9F17-99FED7CB6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DDF7A10-1945-45CF-B3CC-E51D1143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747897"/>
          </a:xfrm>
        </p:spPr>
        <p:txBody>
          <a:bodyPr/>
          <a:lstStyle/>
          <a:p>
            <a:r>
              <a:rPr lang="ru-RU" dirty="0"/>
              <a:t>Форматы сообщений</a:t>
            </a:r>
            <a:br>
              <a:rPr lang="ru-RU" dirty="0"/>
            </a:b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7A70AD5-7FB5-4078-9AB1-7B99BF04F408}"/>
              </a:ext>
            </a:extLst>
          </p:cNvPr>
          <p:cNvSpPr/>
          <p:nvPr/>
        </p:nvSpPr>
        <p:spPr>
          <a:xfrm>
            <a:off x="349623" y="1030558"/>
            <a:ext cx="113224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72B4D"/>
                </a:solidFill>
                <a:latin typeface="-apple-system"/>
              </a:rPr>
              <a:t>Сообщения в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Kafka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имеют структуру Ключ-Значение, при этом и Ключ, и Значение могут иметь разные форматы. Все зависит от умения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продьюсеров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и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консьюмеров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сериализовывать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и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десериализовывать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данные в этом формате. Есть набор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сериализаторов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из коробки, также можно написать свой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сериализатор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. В качестве ключей как правило используется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String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, в качестве значений есть несколько популярных опций: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172B4D"/>
                </a:solidFill>
                <a:latin typeface="-apple-system"/>
              </a:rPr>
              <a:t>String</a:t>
            </a:r>
            <a:endParaRPr lang="ru-RU" dirty="0">
              <a:solidFill>
                <a:srgbClr val="172B4D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72B4D"/>
                </a:solidFill>
                <a:latin typeface="-apple-system"/>
              </a:rPr>
              <a:t>JSON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172B4D"/>
                </a:solidFill>
                <a:latin typeface="-apple-system"/>
              </a:rPr>
              <a:t>Apache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Avro</a:t>
            </a:r>
            <a:endParaRPr lang="ru-RU" dirty="0">
              <a:solidFill>
                <a:srgbClr val="172B4D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172B4D"/>
                </a:solidFill>
                <a:latin typeface="-apple-system"/>
              </a:rPr>
              <a:t>Protobuf</a:t>
            </a:r>
            <a:endParaRPr lang="ru-RU" b="0" i="0" dirty="0">
              <a:solidFill>
                <a:srgbClr val="172B4D"/>
              </a:solidFill>
              <a:effectLst/>
              <a:latin typeface="-apple-system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6B8972E-DDAB-4907-8B20-253F74CA0CFB}"/>
              </a:ext>
            </a:extLst>
          </p:cNvPr>
          <p:cNvSpPr/>
          <p:nvPr/>
        </p:nvSpPr>
        <p:spPr>
          <a:xfrm>
            <a:off x="432619" y="394614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 err="1">
                <a:solidFill>
                  <a:srgbClr val="172B4D"/>
                </a:solidFill>
                <a:latin typeface="-apple-system"/>
              </a:rPr>
              <a:t>String</a:t>
            </a:r>
            <a:endParaRPr lang="ru-RU" b="1" dirty="0">
              <a:solidFill>
                <a:srgbClr val="172B4D"/>
              </a:solidFill>
              <a:latin typeface="-apple-system"/>
            </a:endParaRPr>
          </a:p>
          <a:p>
            <a:r>
              <a:rPr lang="ru-RU" dirty="0">
                <a:solidFill>
                  <a:srgbClr val="172B4D"/>
                </a:solidFill>
                <a:latin typeface="-apple-system"/>
              </a:rPr>
              <a:t>Самый простой формат, подходит для передачи простых данных, в этом формате не стоит передавать структурированные данные, содержащие несколько элементов. </a:t>
            </a:r>
            <a:endParaRPr lang="ru-RU" b="0" i="0" dirty="0">
              <a:solidFill>
                <a:srgbClr val="172B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68381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DC58C458-8C1A-490D-B10F-7ECD28294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JSON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68D6F18-D6D0-4AA6-9AB4-628AEE53F5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9512EEA-0322-43F0-8F0F-3094772F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Форматы сообщений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46ED793-25F5-4F45-97F6-B8D1410B91C7}"/>
              </a:ext>
            </a:extLst>
          </p:cNvPr>
          <p:cNvSpPr/>
          <p:nvPr/>
        </p:nvSpPr>
        <p:spPr>
          <a:xfrm>
            <a:off x="432619" y="1515157"/>
            <a:ext cx="1108702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72B4D"/>
                </a:solidFill>
                <a:latin typeface="-apple-system"/>
              </a:rPr>
              <a:t>Известный текстовый формат, поддерживает набор атрибутов с их значениями, которые могут быть сложными объектами.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Сериализуется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из объектов классов (например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Java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) и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десериализуется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на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консьюмере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в такие-же объекты. </a:t>
            </a:r>
          </a:p>
          <a:p>
            <a:endParaRPr lang="ru-RU" b="0" i="0" dirty="0">
              <a:solidFill>
                <a:srgbClr val="172B4D"/>
              </a:solidFill>
              <a:effectLst/>
              <a:latin typeface="-apple-system"/>
            </a:endParaRPr>
          </a:p>
          <a:p>
            <a:r>
              <a:rPr lang="ru-RU" dirty="0"/>
              <a:t>Для </a:t>
            </a:r>
            <a:r>
              <a:rPr lang="ru-RU" dirty="0" err="1"/>
              <a:t>сериализации</a:t>
            </a:r>
            <a:r>
              <a:rPr lang="ru-RU" dirty="0"/>
              <a:t> и </a:t>
            </a:r>
            <a:r>
              <a:rPr lang="ru-RU" dirty="0" err="1"/>
              <a:t>десериализации</a:t>
            </a:r>
            <a:r>
              <a:rPr lang="ru-RU" dirty="0"/>
              <a:t> формата JSON в при реализации на </a:t>
            </a:r>
            <a:r>
              <a:rPr lang="en-US" dirty="0"/>
              <a:t>JAVA </a:t>
            </a:r>
            <a:r>
              <a:rPr lang="ru-RU" dirty="0"/>
              <a:t>используются </a:t>
            </a:r>
            <a:r>
              <a:rPr lang="ru-RU" dirty="0" err="1"/>
              <a:t>JsonSerializer</a:t>
            </a:r>
            <a:r>
              <a:rPr lang="ru-RU" dirty="0"/>
              <a:t> и </a:t>
            </a:r>
            <a:r>
              <a:rPr lang="ru-RU" dirty="0" err="1"/>
              <a:t>JsonDeserializer</a:t>
            </a:r>
            <a:r>
              <a:rPr lang="ru-RU" dirty="0"/>
              <a:t> от </a:t>
            </a:r>
            <a:r>
              <a:rPr lang="ru-RU" dirty="0" err="1"/>
              <a:t>Spring</a:t>
            </a:r>
            <a:r>
              <a:rPr lang="ru-RU" dirty="0"/>
              <a:t> </a:t>
            </a:r>
            <a:r>
              <a:rPr lang="ru-RU" dirty="0" err="1"/>
              <a:t>framework</a:t>
            </a:r>
            <a:r>
              <a:rPr lang="ru-RU" dirty="0"/>
              <a:t>. Однако они не поддерживают схемы, соответственно формат данных никак не </a:t>
            </a:r>
            <a:r>
              <a:rPr lang="ru-RU" dirty="0" err="1"/>
              <a:t>валидируется</a:t>
            </a:r>
            <a:r>
              <a:rPr lang="ru-RU" dirty="0"/>
              <a:t>, если они могут быть </a:t>
            </a:r>
            <a:r>
              <a:rPr lang="ru-RU" dirty="0" err="1"/>
              <a:t>десериализованы</a:t>
            </a:r>
            <a:r>
              <a:rPr lang="ru-RU" dirty="0"/>
              <a:t> в объект класса на стороне </a:t>
            </a:r>
            <a:r>
              <a:rPr lang="ru-RU" dirty="0" err="1"/>
              <a:t>консьюмера</a:t>
            </a:r>
            <a:r>
              <a:rPr lang="ru-RU" dirty="0"/>
              <a:t>, то формат считается валидным. </a:t>
            </a:r>
          </a:p>
          <a:p>
            <a:endParaRPr lang="ru-RU" dirty="0"/>
          </a:p>
          <a:p>
            <a:r>
              <a:rPr lang="ru-RU" dirty="0"/>
              <a:t>В качестве альтернативы можно использовать </a:t>
            </a:r>
            <a:r>
              <a:rPr lang="ru-RU" dirty="0" err="1"/>
              <a:t>Json</a:t>
            </a:r>
            <a:r>
              <a:rPr lang="ru-RU" dirty="0"/>
              <a:t> </a:t>
            </a:r>
            <a:r>
              <a:rPr lang="ru-RU" dirty="0" err="1"/>
              <a:t>Schema</a:t>
            </a:r>
            <a:r>
              <a:rPr lang="ru-RU" dirty="0"/>
              <a:t> для валидации сообщений, при этом используются  </a:t>
            </a:r>
            <a:r>
              <a:rPr lang="ru-RU" b="1" i="1" dirty="0" err="1"/>
              <a:t>KafkaJsonSchemaSerializer</a:t>
            </a:r>
            <a:r>
              <a:rPr lang="ru-RU" b="1" i="1" dirty="0"/>
              <a:t> </a:t>
            </a:r>
            <a:r>
              <a:rPr lang="ru-RU" dirty="0"/>
              <a:t>и </a:t>
            </a:r>
            <a:r>
              <a:rPr lang="ru-RU" b="1" i="1" dirty="0" err="1"/>
              <a:t>KafkaJsonSchemaDeserializer</a:t>
            </a:r>
            <a:r>
              <a:rPr lang="ru-RU" b="1" i="1" dirty="0"/>
              <a:t> </a:t>
            </a:r>
            <a:r>
              <a:rPr lang="ru-RU" dirty="0"/>
              <a:t>от </a:t>
            </a:r>
            <a:r>
              <a:rPr lang="ru-RU" dirty="0" err="1"/>
              <a:t>Confluent</a:t>
            </a:r>
            <a:r>
              <a:rPr lang="ru-RU" dirty="0"/>
              <a:t> (OSS)  или можно написать свои собственные реализации. Использование схемы дает контроль над обязательностью или </a:t>
            </a:r>
            <a:r>
              <a:rPr lang="ru-RU" dirty="0" err="1"/>
              <a:t>опциональностью</a:t>
            </a:r>
            <a:r>
              <a:rPr lang="ru-RU" dirty="0"/>
              <a:t> полей, порядком их следования и т.д.</a:t>
            </a:r>
          </a:p>
          <a:p>
            <a:endParaRPr lang="ru-RU" dirty="0"/>
          </a:p>
          <a:p>
            <a:r>
              <a:rPr lang="ru-RU" dirty="0"/>
              <a:t>Если на </a:t>
            </a:r>
            <a:r>
              <a:rPr lang="ru-RU" dirty="0" err="1"/>
              <a:t>продьюсере</a:t>
            </a:r>
            <a:r>
              <a:rPr lang="ru-RU" dirty="0"/>
              <a:t> и/или </a:t>
            </a:r>
            <a:r>
              <a:rPr lang="ru-RU" dirty="0" err="1"/>
              <a:t>консьюмере</a:t>
            </a:r>
            <a:r>
              <a:rPr lang="ru-RU" dirty="0"/>
              <a:t> установить свойство </a:t>
            </a:r>
            <a:r>
              <a:rPr lang="ru-RU" dirty="0" err="1"/>
              <a:t>json.fail.invalid.schema</a:t>
            </a:r>
            <a:r>
              <a:rPr lang="ru-RU" dirty="0"/>
              <a:t>=</a:t>
            </a:r>
            <a:r>
              <a:rPr lang="ru-RU" dirty="0" err="1"/>
              <a:t>true</a:t>
            </a:r>
            <a:r>
              <a:rPr lang="ru-RU" dirty="0"/>
              <a:t>, то соответствующие компоненты будут выдавать ошибки в случае несоответствия структуры сообщения схеме.</a:t>
            </a:r>
          </a:p>
          <a:p>
            <a:endParaRPr lang="ru-RU" b="0" i="0" dirty="0">
              <a:solidFill>
                <a:srgbClr val="172B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21260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92BD35CD-BA14-4708-9573-687050FE8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Apache Avro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6FED21D-7477-4D59-8BDA-23CBE6F6F3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25B2F1E-BE6E-4690-81C4-49472F290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Форматы сообщений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9995FB5-5F6F-41D9-8B22-FEE9D25830E0}"/>
              </a:ext>
            </a:extLst>
          </p:cNvPr>
          <p:cNvSpPr/>
          <p:nvPr/>
        </p:nvSpPr>
        <p:spPr>
          <a:xfrm>
            <a:off x="259975" y="1700359"/>
            <a:ext cx="1042595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72B4D"/>
                </a:solidFill>
                <a:latin typeface="-apple-system"/>
              </a:rPr>
              <a:t>Бинарный формат, характеризующийся высокой степенью компактности данных. Поддерживаются различные типы данных, в т.ч.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BigDecimal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, дата, дата и время и т.д.</a:t>
            </a:r>
          </a:p>
          <a:p>
            <a:endParaRPr lang="ru-RU" dirty="0">
              <a:solidFill>
                <a:srgbClr val="172B4D"/>
              </a:solidFill>
              <a:latin typeface="-apple-system"/>
            </a:endParaRPr>
          </a:p>
          <a:p>
            <a:r>
              <a:rPr lang="ru-RU" dirty="0">
                <a:solidFill>
                  <a:srgbClr val="172B4D"/>
                </a:solidFill>
                <a:latin typeface="-apple-system"/>
              </a:rPr>
              <a:t>Для использования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Avro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необходимо определить схему данных.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Консьюмер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Kafka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должен иметь доступ к схеме данных сообщения, созданного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продьюсером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. Схема может внедряться в само сообщение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Kafka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, но так делать не нужно, ибо сильно увеличится размер сообщения. Библиотека OSS от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Confluent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включает в сообщение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Avro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только идентификатор ID схемы, а сама схема хранится во внешнем реестре, который для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Avro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является обязательным компонентом.  При первичной отправке и получении сообщения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продьюсер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и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консьюмер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получают схему из внешнего реестра (о реестре мы поговорим ниже в специальном разделе) по ее ID и кэшируют локально. </a:t>
            </a:r>
            <a:endParaRPr lang="ru-RU" b="0" i="0" dirty="0">
              <a:solidFill>
                <a:srgbClr val="172B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5776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CB46D19-D56A-45F7-9059-73842B6FC6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Схема </a:t>
            </a:r>
            <a:r>
              <a:rPr lang="ru-RU" dirty="0" err="1"/>
              <a:t>Avro</a:t>
            </a:r>
            <a:r>
              <a:rPr lang="ru-RU" dirty="0"/>
              <a:t> - это документ в формате JSON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1AA1B57-44B1-457F-B818-D99A4361F8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5005FF6-6DA4-4EA0-A14D-E3660155B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Форматы сообщений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49F17DE-1F35-4468-B82D-F7BADDC38EDC}"/>
              </a:ext>
            </a:extLst>
          </p:cNvPr>
          <p:cNvSpPr/>
          <p:nvPr/>
        </p:nvSpPr>
        <p:spPr>
          <a:xfrm>
            <a:off x="5240747" y="777567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{</a:t>
            </a:r>
          </a:p>
          <a:p>
            <a:r>
              <a:rPr lang="ru-RU" dirty="0"/>
              <a:t>  "</a:t>
            </a:r>
            <a:r>
              <a:rPr lang="ru-RU" dirty="0" err="1"/>
              <a:t>namespace</a:t>
            </a:r>
            <a:r>
              <a:rPr lang="ru-RU" dirty="0"/>
              <a:t>": "</a:t>
            </a:r>
            <a:r>
              <a:rPr lang="ru-RU" dirty="0" err="1"/>
              <a:t>com.mailshine.springboot.kafka.avro.model</a:t>
            </a:r>
            <a:r>
              <a:rPr lang="ru-RU" dirty="0"/>
              <a:t>",</a:t>
            </a:r>
          </a:p>
          <a:p>
            <a:r>
              <a:rPr lang="ru-RU" dirty="0"/>
              <a:t>  "</a:t>
            </a:r>
            <a:r>
              <a:rPr lang="ru-RU" dirty="0" err="1"/>
              <a:t>type</a:t>
            </a:r>
            <a:r>
              <a:rPr lang="ru-RU" dirty="0"/>
              <a:t>": "</a:t>
            </a:r>
            <a:r>
              <a:rPr lang="ru-RU" dirty="0" err="1"/>
              <a:t>record</a:t>
            </a:r>
            <a:r>
              <a:rPr lang="ru-RU" dirty="0"/>
              <a:t>",</a:t>
            </a:r>
          </a:p>
          <a:p>
            <a:r>
              <a:rPr lang="ru-RU" dirty="0"/>
              <a:t>  "</a:t>
            </a:r>
            <a:r>
              <a:rPr lang="ru-RU" dirty="0" err="1"/>
              <a:t>name</a:t>
            </a:r>
            <a:r>
              <a:rPr lang="ru-RU" dirty="0"/>
              <a:t>": "</a:t>
            </a:r>
            <a:r>
              <a:rPr lang="ru-RU" dirty="0" err="1"/>
              <a:t>Student</a:t>
            </a:r>
            <a:r>
              <a:rPr lang="ru-RU" dirty="0"/>
              <a:t>",</a:t>
            </a:r>
          </a:p>
          <a:p>
            <a:r>
              <a:rPr lang="ru-RU" dirty="0"/>
              <a:t>  "</a:t>
            </a:r>
            <a:r>
              <a:rPr lang="ru-RU" dirty="0" err="1"/>
              <a:t>fields</a:t>
            </a:r>
            <a:r>
              <a:rPr lang="ru-RU" dirty="0"/>
              <a:t>": [</a:t>
            </a:r>
          </a:p>
          <a:p>
            <a:r>
              <a:rPr lang="ru-RU" dirty="0"/>
              <a:t>    {</a:t>
            </a:r>
          </a:p>
          <a:p>
            <a:r>
              <a:rPr lang="ru-RU" dirty="0"/>
              <a:t>      "</a:t>
            </a:r>
            <a:r>
              <a:rPr lang="ru-RU" dirty="0" err="1"/>
              <a:t>name</a:t>
            </a:r>
            <a:r>
              <a:rPr lang="ru-RU" dirty="0"/>
              <a:t>": "</a:t>
            </a:r>
            <a:r>
              <a:rPr lang="ru-RU" dirty="0" err="1"/>
              <a:t>studentName</a:t>
            </a:r>
            <a:r>
              <a:rPr lang="ru-RU" dirty="0"/>
              <a:t>",</a:t>
            </a:r>
          </a:p>
          <a:p>
            <a:r>
              <a:rPr lang="ru-RU" dirty="0"/>
              <a:t>      "</a:t>
            </a:r>
            <a:r>
              <a:rPr lang="ru-RU" dirty="0" err="1"/>
              <a:t>type</a:t>
            </a:r>
            <a:r>
              <a:rPr lang="ru-RU" dirty="0"/>
              <a:t>": "</a:t>
            </a:r>
            <a:r>
              <a:rPr lang="ru-RU" dirty="0" err="1"/>
              <a:t>string</a:t>
            </a:r>
            <a:r>
              <a:rPr lang="ru-RU" dirty="0"/>
              <a:t>"</a:t>
            </a:r>
          </a:p>
          <a:p>
            <a:r>
              <a:rPr lang="ru-RU" dirty="0"/>
              <a:t>    },</a:t>
            </a:r>
          </a:p>
          <a:p>
            <a:r>
              <a:rPr lang="ru-RU" dirty="0"/>
              <a:t>    {</a:t>
            </a:r>
          </a:p>
          <a:p>
            <a:r>
              <a:rPr lang="ru-RU" dirty="0"/>
              <a:t>      "</a:t>
            </a:r>
            <a:r>
              <a:rPr lang="ru-RU" dirty="0" err="1"/>
              <a:t>name</a:t>
            </a:r>
            <a:r>
              <a:rPr lang="ru-RU" dirty="0"/>
              <a:t>": "</a:t>
            </a:r>
            <a:r>
              <a:rPr lang="ru-RU" dirty="0" err="1"/>
              <a:t>studentId</a:t>
            </a:r>
            <a:r>
              <a:rPr lang="ru-RU" dirty="0"/>
              <a:t>",</a:t>
            </a:r>
          </a:p>
          <a:p>
            <a:r>
              <a:rPr lang="ru-RU" dirty="0"/>
              <a:t>      "</a:t>
            </a:r>
            <a:r>
              <a:rPr lang="ru-RU" dirty="0" err="1"/>
              <a:t>type</a:t>
            </a:r>
            <a:r>
              <a:rPr lang="ru-RU" dirty="0"/>
              <a:t>": "</a:t>
            </a:r>
            <a:r>
              <a:rPr lang="ru-RU" dirty="0" err="1"/>
              <a:t>string</a:t>
            </a:r>
            <a:r>
              <a:rPr lang="ru-RU" dirty="0"/>
              <a:t>"</a:t>
            </a:r>
          </a:p>
          <a:p>
            <a:r>
              <a:rPr lang="ru-RU" dirty="0"/>
              <a:t>    },</a:t>
            </a:r>
          </a:p>
          <a:p>
            <a:r>
              <a:rPr lang="ru-RU" dirty="0"/>
              <a:t>    {</a:t>
            </a:r>
          </a:p>
          <a:p>
            <a:r>
              <a:rPr lang="ru-RU" dirty="0"/>
              <a:t>      "</a:t>
            </a:r>
            <a:r>
              <a:rPr lang="ru-RU" dirty="0" err="1"/>
              <a:t>name</a:t>
            </a:r>
            <a:r>
              <a:rPr lang="ru-RU" dirty="0"/>
              <a:t>": "</a:t>
            </a:r>
            <a:r>
              <a:rPr lang="ru-RU" dirty="0" err="1"/>
              <a:t>age</a:t>
            </a:r>
            <a:r>
              <a:rPr lang="ru-RU" dirty="0"/>
              <a:t>",</a:t>
            </a:r>
          </a:p>
          <a:p>
            <a:r>
              <a:rPr lang="ru-RU" dirty="0"/>
              <a:t>      "</a:t>
            </a:r>
            <a:r>
              <a:rPr lang="ru-RU" dirty="0" err="1"/>
              <a:t>type</a:t>
            </a:r>
            <a:r>
              <a:rPr lang="ru-RU" dirty="0"/>
              <a:t>": "</a:t>
            </a:r>
            <a:r>
              <a:rPr lang="ru-RU" dirty="0" err="1"/>
              <a:t>int</a:t>
            </a:r>
            <a:r>
              <a:rPr lang="ru-RU" dirty="0"/>
              <a:t>"</a:t>
            </a:r>
          </a:p>
          <a:p>
            <a:r>
              <a:rPr lang="ru-RU" dirty="0"/>
              <a:t>    }</a:t>
            </a:r>
          </a:p>
          <a:p>
            <a:r>
              <a:rPr lang="ru-RU" dirty="0"/>
              <a:t>  ]</a:t>
            </a:r>
          </a:p>
          <a:p>
            <a:r>
              <a:rPr lang="ru-RU" dirty="0"/>
              <a:t>}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53CEB7D-F86E-4581-B984-21A2C64CBB02}"/>
              </a:ext>
            </a:extLst>
          </p:cNvPr>
          <p:cNvSpPr/>
          <p:nvPr/>
        </p:nvSpPr>
        <p:spPr>
          <a:xfrm>
            <a:off x="80682" y="1818056"/>
            <a:ext cx="527124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72B4D"/>
                </a:solidFill>
                <a:latin typeface="-apple-system"/>
              </a:rPr>
              <a:t>Для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сериализации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и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десериализации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формата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Avro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используются </a:t>
            </a:r>
            <a:r>
              <a:rPr lang="ru-RU" b="1" i="1" dirty="0" err="1">
                <a:solidFill>
                  <a:srgbClr val="172B4D"/>
                </a:solidFill>
                <a:latin typeface="-apple-system"/>
              </a:rPr>
              <a:t>KafkaAvroSerializer</a:t>
            </a:r>
            <a:r>
              <a:rPr lang="ru-RU" b="1" i="1" dirty="0">
                <a:solidFill>
                  <a:srgbClr val="172B4D"/>
                </a:solidFill>
                <a:latin typeface="-apple-system"/>
              </a:rPr>
              <a:t> </a:t>
            </a:r>
            <a:r>
              <a:rPr lang="ru-RU" dirty="0">
                <a:solidFill>
                  <a:srgbClr val="111111"/>
                </a:solidFill>
                <a:latin typeface="-apple-system"/>
              </a:rPr>
              <a:t>и </a:t>
            </a:r>
            <a:r>
              <a:rPr lang="ru-RU" b="1" i="1" dirty="0" err="1">
                <a:solidFill>
                  <a:srgbClr val="172B4D"/>
                </a:solidFill>
                <a:latin typeface="-apple-system"/>
              </a:rPr>
              <a:t>KafkaAvroDeserializer</a:t>
            </a:r>
            <a:r>
              <a:rPr lang="ru-RU" b="1" i="1" dirty="0">
                <a:solidFill>
                  <a:srgbClr val="172B4D"/>
                </a:solidFill>
                <a:latin typeface="-apple-system"/>
              </a:rPr>
              <a:t> 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от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Confluent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  или можно написать свои собственные реализации. </a:t>
            </a:r>
          </a:p>
          <a:p>
            <a:r>
              <a:rPr lang="ru-RU" dirty="0">
                <a:solidFill>
                  <a:srgbClr val="172B4D"/>
                </a:solidFill>
                <a:latin typeface="-apple-system"/>
              </a:rPr>
              <a:t>Имея ссылку на схему сообщения,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десериализатор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может понять какого типа это сообщение и в объект какого класса его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десериализовывать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. При ошибке валидации по схеме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консьюмер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выдаст ошибку, которую необходимо корректно обработать с учетом бизнес сценариев.</a:t>
            </a:r>
            <a:endParaRPr lang="ru-RU" b="0" i="0" dirty="0">
              <a:solidFill>
                <a:srgbClr val="172B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6573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CB46D19-D56A-45F7-9059-73842B6FC6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Protobuf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1AA1B57-44B1-457F-B818-D99A4361F8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5005FF6-6DA4-4EA0-A14D-E3660155B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Форматы сообщений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274D36D-EA8A-411F-99B9-47DDE808F000}"/>
              </a:ext>
            </a:extLst>
          </p:cNvPr>
          <p:cNvSpPr/>
          <p:nvPr/>
        </p:nvSpPr>
        <p:spPr>
          <a:xfrm>
            <a:off x="224117" y="1723962"/>
            <a:ext cx="388171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72B4D"/>
                </a:solidFill>
                <a:latin typeface="-apple-system"/>
              </a:rPr>
              <a:t>Также бинарный формат, но каждое поле имеет свой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таг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, который его описывает. В силу этого степень компактности ниже, чем у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Apache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Avro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. Для этого формата использование реестров схем необязательно. </a:t>
            </a:r>
          </a:p>
          <a:p>
            <a:r>
              <a:rPr lang="ru-RU" dirty="0" err="1">
                <a:solidFill>
                  <a:srgbClr val="172B4D"/>
                </a:solidFill>
                <a:latin typeface="-apple-system"/>
              </a:rPr>
              <a:t>Protobuf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использует схемы в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proto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файлах, из которых с использованием инструментов (например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Maven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) можно сгенерировать код клиента и скелет кода сервера на нужном языке имплементации, например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Java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0F7D86E-3C61-46C2-A466-3E0DC0EA039C}"/>
              </a:ext>
            </a:extLst>
          </p:cNvPr>
          <p:cNvSpPr/>
          <p:nvPr/>
        </p:nvSpPr>
        <p:spPr>
          <a:xfrm>
            <a:off x="6185647" y="1268936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Пример </a:t>
            </a:r>
            <a:r>
              <a:rPr lang="ru-RU" dirty="0" err="1"/>
              <a:t>proto</a:t>
            </a:r>
            <a:r>
              <a:rPr lang="ru-RU" dirty="0"/>
              <a:t> файла схемы:</a:t>
            </a:r>
          </a:p>
          <a:p>
            <a:endParaRPr lang="ru-RU" dirty="0"/>
          </a:p>
          <a:p>
            <a:r>
              <a:rPr lang="ru-RU" dirty="0" err="1"/>
              <a:t>syntax</a:t>
            </a:r>
            <a:r>
              <a:rPr lang="ru-RU" dirty="0"/>
              <a:t> = "proto3";</a:t>
            </a:r>
          </a:p>
          <a:p>
            <a:r>
              <a:rPr lang="ru-RU" dirty="0"/>
              <a:t> </a:t>
            </a:r>
          </a:p>
          <a:p>
            <a:r>
              <a:rPr lang="ru-RU" dirty="0" err="1"/>
              <a:t>package</a:t>
            </a:r>
            <a:r>
              <a:rPr lang="ru-RU" dirty="0"/>
              <a:t> inno.tech.tp;</a:t>
            </a:r>
          </a:p>
          <a:p>
            <a:r>
              <a:rPr lang="ru-RU" dirty="0"/>
              <a:t> </a:t>
            </a:r>
          </a:p>
          <a:p>
            <a:r>
              <a:rPr lang="ru-RU" dirty="0" err="1"/>
              <a:t>message</a:t>
            </a:r>
            <a:r>
              <a:rPr lang="ru-RU" dirty="0"/>
              <a:t> </a:t>
            </a:r>
            <a:r>
              <a:rPr lang="ru-RU" dirty="0" err="1"/>
              <a:t>Order</a:t>
            </a:r>
            <a:r>
              <a:rPr lang="ru-RU" dirty="0"/>
              <a:t> {</a:t>
            </a:r>
          </a:p>
          <a:p>
            <a:r>
              <a:rPr lang="ru-RU" dirty="0"/>
              <a:t>    int64 </a:t>
            </a:r>
            <a:r>
              <a:rPr lang="ru-RU" dirty="0" err="1"/>
              <a:t>order_id</a:t>
            </a:r>
            <a:r>
              <a:rPr lang="ru-RU" dirty="0"/>
              <a:t> = 1;</a:t>
            </a:r>
          </a:p>
          <a:p>
            <a:r>
              <a:rPr lang="ru-RU" dirty="0"/>
              <a:t>    int64 </a:t>
            </a:r>
            <a:r>
              <a:rPr lang="ru-RU" dirty="0" err="1"/>
              <a:t>date_time</a:t>
            </a:r>
            <a:r>
              <a:rPr lang="ru-RU" dirty="0"/>
              <a:t> = 2;</a:t>
            </a:r>
          </a:p>
          <a:p>
            <a:r>
              <a:rPr lang="ru-RU" dirty="0"/>
              <a:t>    </a:t>
            </a:r>
            <a:r>
              <a:rPr lang="ru-RU" dirty="0" err="1"/>
              <a:t>repeated</a:t>
            </a:r>
            <a:r>
              <a:rPr lang="ru-RU" dirty="0"/>
              <a:t> </a:t>
            </a:r>
            <a:r>
              <a:rPr lang="ru-RU" dirty="0" err="1"/>
              <a:t>Product</a:t>
            </a:r>
            <a:r>
              <a:rPr lang="ru-RU" dirty="0"/>
              <a:t> </a:t>
            </a:r>
            <a:r>
              <a:rPr lang="ru-RU" dirty="0" err="1"/>
              <a:t>product</a:t>
            </a:r>
            <a:r>
              <a:rPr lang="ru-RU" dirty="0"/>
              <a:t> = 3;</a:t>
            </a:r>
          </a:p>
          <a:p>
            <a:r>
              <a:rPr lang="ru-RU" dirty="0"/>
              <a:t>}</a:t>
            </a:r>
          </a:p>
          <a:p>
            <a:r>
              <a:rPr lang="ru-RU" dirty="0"/>
              <a:t> </a:t>
            </a:r>
          </a:p>
          <a:p>
            <a:r>
              <a:rPr lang="ru-RU" dirty="0" err="1"/>
              <a:t>message</a:t>
            </a:r>
            <a:r>
              <a:rPr lang="ru-RU" dirty="0"/>
              <a:t> </a:t>
            </a:r>
            <a:r>
              <a:rPr lang="ru-RU" dirty="0" err="1"/>
              <a:t>Product</a:t>
            </a:r>
            <a:r>
              <a:rPr lang="ru-RU" dirty="0"/>
              <a:t> {</a:t>
            </a:r>
          </a:p>
          <a:p>
            <a:r>
              <a:rPr lang="ru-RU" dirty="0"/>
              <a:t>    int32 </a:t>
            </a:r>
            <a:r>
              <a:rPr lang="ru-RU" dirty="0" err="1"/>
              <a:t>product_id</a:t>
            </a:r>
            <a:r>
              <a:rPr lang="ru-RU" dirty="0"/>
              <a:t> = 1;</a:t>
            </a:r>
          </a:p>
          <a:p>
            <a:r>
              <a:rPr lang="ru-RU" dirty="0"/>
              <a:t>    </a:t>
            </a:r>
            <a:r>
              <a:rPr lang="ru-RU" dirty="0" err="1"/>
              <a:t>string</a:t>
            </a:r>
            <a:r>
              <a:rPr lang="ru-RU" dirty="0"/>
              <a:t> </a:t>
            </a:r>
            <a:r>
              <a:rPr lang="ru-RU" dirty="0" err="1"/>
              <a:t>name</a:t>
            </a:r>
            <a:r>
              <a:rPr lang="ru-RU" dirty="0"/>
              <a:t> = 2;</a:t>
            </a:r>
          </a:p>
          <a:p>
            <a:r>
              <a:rPr lang="ru-RU" dirty="0"/>
              <a:t>    </a:t>
            </a:r>
            <a:r>
              <a:rPr lang="ru-RU" dirty="0" err="1"/>
              <a:t>string</a:t>
            </a:r>
            <a:r>
              <a:rPr lang="ru-RU" dirty="0"/>
              <a:t> </a:t>
            </a:r>
            <a:r>
              <a:rPr lang="ru-RU" dirty="0" err="1"/>
              <a:t>description</a:t>
            </a:r>
            <a:r>
              <a:rPr lang="ru-RU" dirty="0"/>
              <a:t> = 3;</a:t>
            </a:r>
          </a:p>
          <a:p>
            <a:r>
              <a:rPr lang="ru-RU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7222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F6753C4-4191-475E-A50D-D05AEA59BA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239FC0E-0C86-4489-B82A-0010E8569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Реестр </a:t>
            </a:r>
            <a:r>
              <a:rPr lang="en-US" dirty="0"/>
              <a:t>Kafka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655825B-D61E-45E4-B480-4A6D2DFBBBE6}"/>
              </a:ext>
            </a:extLst>
          </p:cNvPr>
          <p:cNvSpPr/>
          <p:nvPr/>
        </p:nvSpPr>
        <p:spPr>
          <a:xfrm>
            <a:off x="340659" y="110358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172B4D"/>
                </a:solidFill>
                <a:latin typeface="-apple-system"/>
              </a:rPr>
              <a:t>Реестр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Kafka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устанавливается как отдельный компонент в кластер и должен обеспечивать отказоустойчивость. Реестр хранит в себе схемы разных форматов для сообщений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Kafka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, способен выдавать их по требованию и управлять схемами через REST API.</a:t>
            </a:r>
            <a:endParaRPr lang="ru-RU" dirty="0"/>
          </a:p>
        </p:txBody>
      </p:sp>
      <p:sp>
        <p:nvSpPr>
          <p:cNvPr id="6" name="AutoShape 2" descr="https://confluence.inno.tech/download/attachments/114194639/Kafka-Registry.jpg?version=1&amp;modificationDate=1670397815973&amp;api=v2">
            <a:extLst>
              <a:ext uri="{FF2B5EF4-FFF2-40B4-BE49-F238E27FC236}">
                <a16:creationId xmlns:a16="http://schemas.microsoft.com/office/drawing/2014/main" id="{98B78311-02E3-4189-9C49-C9A23EE95F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93D68D8-E02B-4FF5-8237-ED1A9A2C2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337547"/>
            <a:ext cx="59245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76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30D4473-264B-4368-AAD3-662290A5F0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513810-ABA0-41ED-A56C-E4054A796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value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CB6AB-6F12-42CA-B81A-9E7B70A803D5}"/>
              </a:ext>
            </a:extLst>
          </p:cNvPr>
          <p:cNvSpPr txBox="1"/>
          <p:nvPr/>
        </p:nvSpPr>
        <p:spPr>
          <a:xfrm>
            <a:off x="367552" y="878541"/>
            <a:ext cx="1119691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{"</a:t>
            </a:r>
            <a:r>
              <a:rPr lang="en-US" dirty="0" err="1"/>
              <a:t>specversion</a:t>
            </a:r>
            <a:r>
              <a:rPr lang="en-US" dirty="0"/>
              <a:t>": "1.0",</a:t>
            </a:r>
            <a:endParaRPr lang="ru-RU" dirty="0"/>
          </a:p>
          <a:p>
            <a:r>
              <a:rPr lang="en-US" dirty="0"/>
              <a:t>"id": "34d8347f-4c8f-4cd6-aafb-79488e0be258", </a:t>
            </a:r>
            <a:endParaRPr lang="ru-RU" dirty="0"/>
          </a:p>
          <a:p>
            <a:r>
              <a:rPr lang="en-US" dirty="0"/>
              <a:t>"source": "/realms/test/login-actions/authenticate",</a:t>
            </a:r>
            <a:endParaRPr lang="ru-RU" dirty="0"/>
          </a:p>
          <a:p>
            <a:r>
              <a:rPr lang="en-US" dirty="0"/>
              <a:t>"type": "LOGIN",</a:t>
            </a:r>
            <a:endParaRPr lang="ru-RU" dirty="0"/>
          </a:p>
          <a:p>
            <a:r>
              <a:rPr lang="en-US" dirty="0"/>
              <a:t>"time": "2024-02-15T20:24:58.937Z",</a:t>
            </a:r>
            <a:endParaRPr lang="ru-RU" dirty="0"/>
          </a:p>
          <a:p>
            <a:r>
              <a:rPr lang="en-US" dirty="0"/>
              <a:t>"</a:t>
            </a:r>
            <a:r>
              <a:rPr lang="en-US" dirty="0" err="1"/>
              <a:t>datacontenttype</a:t>
            </a:r>
            <a:r>
              <a:rPr lang="en-US" dirty="0"/>
              <a:t>": "application/json",</a:t>
            </a:r>
            <a:endParaRPr lang="ru-RU" dirty="0"/>
          </a:p>
          <a:p>
            <a:r>
              <a:rPr lang="en-US" dirty="0"/>
              <a:t>"data": {</a:t>
            </a:r>
            <a:endParaRPr lang="ru-RU" dirty="0"/>
          </a:p>
          <a:p>
            <a:r>
              <a:rPr lang="ru-RU" dirty="0"/>
              <a:t>	</a:t>
            </a:r>
            <a:r>
              <a:rPr lang="en-US" dirty="0"/>
              <a:t>"</a:t>
            </a:r>
            <a:r>
              <a:rPr lang="en-US" dirty="0" err="1"/>
              <a:t>authMethod</a:t>
            </a:r>
            <a:r>
              <a:rPr lang="en-US" dirty="0"/>
              <a:t>": "</a:t>
            </a:r>
            <a:r>
              <a:rPr lang="en-US" dirty="0" err="1"/>
              <a:t>openid</a:t>
            </a:r>
            <a:r>
              <a:rPr lang="en-US" dirty="0"/>
              <a:t>-connect",</a:t>
            </a:r>
            <a:endParaRPr lang="ru-RU" dirty="0"/>
          </a:p>
          <a:p>
            <a:r>
              <a:rPr lang="ru-RU" dirty="0"/>
              <a:t>	</a:t>
            </a:r>
            <a:r>
              <a:rPr lang="en-US" dirty="0"/>
              <a:t>"</a:t>
            </a:r>
            <a:r>
              <a:rPr lang="en-US" dirty="0" err="1"/>
              <a:t>authType</a:t>
            </a:r>
            <a:r>
              <a:rPr lang="en-US" dirty="0"/>
              <a:t>": "code",</a:t>
            </a:r>
            <a:endParaRPr lang="ru-RU" dirty="0"/>
          </a:p>
          <a:p>
            <a:r>
              <a:rPr lang="ru-RU" dirty="0"/>
              <a:t>	"</a:t>
            </a:r>
            <a:r>
              <a:rPr lang="en-US" dirty="0"/>
              <a:t>username": "</a:t>
            </a:r>
            <a:r>
              <a:rPr lang="en-US" dirty="0" err="1"/>
              <a:t>test_user</a:t>
            </a:r>
            <a:r>
              <a:rPr lang="en-US" dirty="0"/>
              <a:t>",</a:t>
            </a:r>
            <a:endParaRPr lang="ru-RU" dirty="0"/>
          </a:p>
          <a:p>
            <a:r>
              <a:rPr lang="ru-RU" dirty="0"/>
              <a:t>	</a:t>
            </a:r>
            <a:r>
              <a:rPr lang="en-US" dirty="0"/>
              <a:t>"</a:t>
            </a:r>
            <a:r>
              <a:rPr lang="en-US" dirty="0" err="1"/>
              <a:t>realmId</a:t>
            </a:r>
            <a:r>
              <a:rPr lang="en-US" dirty="0"/>
              <a:t>":"test-realm",</a:t>
            </a:r>
            <a:endParaRPr lang="ru-RU" dirty="0"/>
          </a:p>
          <a:p>
            <a:r>
              <a:rPr lang="ru-RU" dirty="0"/>
              <a:t>	</a:t>
            </a:r>
            <a:r>
              <a:rPr lang="en-US" dirty="0"/>
              <a:t>"headers": {</a:t>
            </a:r>
            <a:endParaRPr lang="ru-RU" dirty="0"/>
          </a:p>
          <a:p>
            <a:r>
              <a:rPr lang="ru-RU" dirty="0"/>
              <a:t>		</a:t>
            </a:r>
            <a:r>
              <a:rPr lang="en-US" dirty="0"/>
              <a:t>"user-agent": "Mozilla/5.0 (Macintosh; Intel Mac OS X 10_15_7) ", </a:t>
            </a:r>
            <a:endParaRPr lang="ru-RU" dirty="0"/>
          </a:p>
          <a:p>
            <a:r>
              <a:rPr lang="ru-RU" dirty="0"/>
              <a:t>		</a:t>
            </a:r>
            <a:r>
              <a:rPr lang="en-US" dirty="0"/>
              <a:t>"header-from-config-1": "value", </a:t>
            </a:r>
            <a:endParaRPr lang="ru-RU" dirty="0"/>
          </a:p>
          <a:p>
            <a:r>
              <a:rPr lang="ru-RU" dirty="0"/>
              <a:t>		</a:t>
            </a:r>
            <a:r>
              <a:rPr lang="en-US" dirty="0"/>
              <a:t>...</a:t>
            </a:r>
            <a:endParaRPr lang="ru-RU" dirty="0"/>
          </a:p>
          <a:p>
            <a:r>
              <a:rPr lang="ru-RU" dirty="0"/>
              <a:t>		</a:t>
            </a:r>
            <a:r>
              <a:rPr lang="en-US" dirty="0"/>
              <a:t>"header-from-config-N": "value«</a:t>
            </a:r>
            <a:endParaRPr lang="ru-RU" dirty="0"/>
          </a:p>
          <a:p>
            <a:r>
              <a:rPr lang="ru-RU" dirty="0"/>
              <a:t>		</a:t>
            </a:r>
            <a:r>
              <a:rPr lang="en-US" dirty="0"/>
              <a:t>}    </a:t>
            </a:r>
            <a:endParaRPr lang="ru-RU" dirty="0"/>
          </a:p>
          <a:p>
            <a:r>
              <a:rPr lang="ru-RU" dirty="0"/>
              <a:t>	</a:t>
            </a:r>
            <a:r>
              <a:rPr lang="en-US" dirty="0"/>
              <a:t>}</a:t>
            </a:r>
            <a:endParaRPr lang="ru-RU" dirty="0"/>
          </a:p>
          <a:p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5571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38177B1-74E5-4C60-A1B9-E1FFF0E1D4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268936"/>
            <a:ext cx="9616256" cy="18620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Kafka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Kafka CLI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CMAK (former Kafka Manager)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Kafdrop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UI for Apache Kafka (</a:t>
            </a:r>
            <a:r>
              <a:rPr lang="en-US" dirty="0" err="1"/>
              <a:t>Provectus</a:t>
            </a:r>
            <a:r>
              <a:rPr lang="en-US" dirty="0"/>
              <a:t> Lab)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2E1DF6F-2933-45F0-B6D9-2E5FE91046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642B5B6-80E0-47A9-AD90-0CB6FD804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Каким инструментом смотреть?</a:t>
            </a:r>
          </a:p>
        </p:txBody>
      </p:sp>
    </p:spTree>
    <p:extLst>
      <p:ext uri="{BB962C8B-B14F-4D97-AF65-F5344CB8AC3E}">
        <p14:creationId xmlns:p14="http://schemas.microsoft.com/office/powerpoint/2010/main" val="2078384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3EDD0F45-1B81-4BF4-AEDD-2145A291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https://habr.com/ru/companies/sqalab/articles/219667/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AF429D6-272E-47AA-9771-572673B3D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747897"/>
          </a:xfrm>
        </p:spPr>
        <p:txBody>
          <a:bodyPr/>
          <a:lstStyle/>
          <a:p>
            <a:r>
              <a:rPr lang="ru-RU" dirty="0"/>
              <a:t>Какое главное качество аналитика, которое позволяет ему успешно заниматься анализом?</a:t>
            </a:r>
          </a:p>
        </p:txBody>
      </p:sp>
    </p:spTree>
    <p:extLst>
      <p:ext uri="{BB962C8B-B14F-4D97-AF65-F5344CB8AC3E}">
        <p14:creationId xmlns:p14="http://schemas.microsoft.com/office/powerpoint/2010/main" val="3967551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769C9F-9F12-44BF-A971-F75855F1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2.1.2. Запись данных в базу данных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92AEC5-071C-4060-B8E0-8641C12E1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11063-F612-492D-B687-9962089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2. Общие требования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0F29AF7-515E-474F-8A41-36D74CDF1C7A}"/>
              </a:ext>
            </a:extLst>
          </p:cNvPr>
          <p:cNvSpPr/>
          <p:nvPr/>
        </p:nvSpPr>
        <p:spPr>
          <a:xfrm>
            <a:off x="432619" y="1685365"/>
            <a:ext cx="871138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поддерживать обновление существующих записей в базе данных при получении новых сообщений с соответствующими идентификаторами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Должны быть предусмотрены механизмы валидации данных перед их записью в базу данных для предотвращения вставки некорректных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Необходимо обеспечить возможность масштабирования решения в части записи данных для поддержки роста объёма обрабатываемых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Должна быть реализована архивация старых данных и возможность их восстановления при необходимости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предусматривать логирование всех операций записи в базу данных, включая успешные операции записи и ошибки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случае возникновения ошибок при записи данных должны быть реализованы механизмы их автоматической повторной обработки или уведомления ответственного персонала для ручного вмешательства</a:t>
            </a:r>
          </a:p>
        </p:txBody>
      </p:sp>
    </p:spTree>
    <p:extLst>
      <p:ext uri="{BB962C8B-B14F-4D97-AF65-F5344CB8AC3E}">
        <p14:creationId xmlns:p14="http://schemas.microsoft.com/office/powerpoint/2010/main" val="1671700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769C9F-9F12-44BF-A971-F75855F1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2.1.3. Предоставление </a:t>
            </a:r>
            <a:r>
              <a:rPr lang="en-US" dirty="0"/>
              <a:t>API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92AEC5-071C-4060-B8E0-8641C12E1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11063-F612-492D-B687-9962089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2. Общие требования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13DFB26-790D-435C-8ACA-36CAFEB3DDA2}"/>
              </a:ext>
            </a:extLst>
          </p:cNvPr>
          <p:cNvSpPr/>
          <p:nvPr/>
        </p:nvSpPr>
        <p:spPr>
          <a:xfrm>
            <a:off x="432619" y="167467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предоставлять </a:t>
            </a:r>
            <a:r>
              <a:rPr lang="ru-RU" dirty="0" err="1"/>
              <a:t>RESTful</a:t>
            </a:r>
            <a:r>
              <a:rPr lang="ru-RU" dirty="0"/>
              <a:t> API для доступа к данным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API должен поддерживать операции создания, чтения, обновления и удаления данных (CRUD)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API должен быть защищён аутентификацией и авторизацией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Должна быть реализована пагинация данных для оптимизации передачи больших объёмов данных</a:t>
            </a:r>
          </a:p>
        </p:txBody>
      </p:sp>
    </p:spTree>
    <p:extLst>
      <p:ext uri="{BB962C8B-B14F-4D97-AF65-F5344CB8AC3E}">
        <p14:creationId xmlns:p14="http://schemas.microsoft.com/office/powerpoint/2010/main" val="3327463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769C9F-9F12-44BF-A971-F75855F1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2.2. Нефункциональные требования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92AEC5-071C-4060-B8E0-8641C12E1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11063-F612-492D-B687-9962089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2. Общие требования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439697-1E79-42F3-92E8-EFA489C62BA0}"/>
              </a:ext>
            </a:extLst>
          </p:cNvPr>
          <p:cNvSpPr/>
          <p:nvPr/>
        </p:nvSpPr>
        <p:spPr>
          <a:xfrm>
            <a:off x="432619" y="1561860"/>
            <a:ext cx="83886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2.2.1. Производительность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обрабатывать сообщения из </a:t>
            </a:r>
            <a:r>
              <a:rPr lang="ru-RU" dirty="0" err="1"/>
              <a:t>Kafka</a:t>
            </a:r>
            <a:r>
              <a:rPr lang="ru-RU" dirty="0"/>
              <a:t> в режиме реального времени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поддерживать высокую производительность и масштабируемость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2.2.2. Надёжность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быть устойчив к сбоям и обеспечивать корректную обработку исключительных ситуаций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Должен быть реализован механизм резервного копирования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25424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777BD39-41D9-42F0-A711-159BCFAE4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A42C6DA-A734-49CA-A519-4465FEF5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Отправитель </a:t>
            </a:r>
            <a:r>
              <a:rPr lang="en-US" dirty="0"/>
              <a:t>Producer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2A654E-9756-47C5-B818-37FBFA8CF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541" y="1073617"/>
            <a:ext cx="7786165" cy="5509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9746B0-3E73-4E88-AAFA-956A676A901C}"/>
              </a:ext>
            </a:extLst>
          </p:cNvPr>
          <p:cNvSpPr txBox="1"/>
          <p:nvPr/>
        </p:nvSpPr>
        <p:spPr>
          <a:xfrm>
            <a:off x="432619" y="1651819"/>
            <a:ext cx="37559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 – </a:t>
            </a:r>
            <a:r>
              <a:rPr lang="ru-RU" dirty="0"/>
              <a:t>не надежный режим, отправитель не ждет подтверждения отправки сообщения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 – нужно подтверждение от лидера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-1 – ждет подтверждения от всех реплик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4442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769C9F-9F12-44BF-A971-F75855F1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2.2. Нефункциональные требования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92AEC5-071C-4060-B8E0-8641C12E1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11063-F612-492D-B687-9962089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2. Общие требования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439697-1E79-42F3-92E8-EFA489C62BA0}"/>
              </a:ext>
            </a:extLst>
          </p:cNvPr>
          <p:cNvSpPr/>
          <p:nvPr/>
        </p:nvSpPr>
        <p:spPr>
          <a:xfrm>
            <a:off x="432619" y="1561860"/>
            <a:ext cx="83886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2.2.3. Безопасность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Доступ к API должен быть защищён с помощью современных методов аутентификации, например, </a:t>
            </a:r>
            <a:r>
              <a:rPr lang="ru-RU" dirty="0" err="1"/>
              <a:t>OAuth</a:t>
            </a:r>
            <a:r>
              <a:rPr lang="ru-RU" dirty="0"/>
              <a:t> 2.0.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Доступ к базе данных должен быть ограничен, с учётом принципа наименьших привилегий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2.2.4. Мониторинг и логирование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Должны быть настроены средства для мониторинга состояния сервиса и его производительности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Должно быть обеспечено логирование всех операций чтения, записи и обращений к API</a:t>
            </a:r>
          </a:p>
        </p:txBody>
      </p:sp>
    </p:spTree>
    <p:extLst>
      <p:ext uri="{BB962C8B-B14F-4D97-AF65-F5344CB8AC3E}">
        <p14:creationId xmlns:p14="http://schemas.microsoft.com/office/powerpoint/2010/main" val="1883431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3FCE5E5-1960-4568-BFE4-C3AFCC369D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Поставить куда-то брокер и написать к нему требования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804C5A-2B81-40EF-BB37-4F83FD80D0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98FB40-0982-4420-BAE7-A9801CD1D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304872-5555-4F68-87DD-494B0CF8E57B}"/>
              </a:ext>
            </a:extLst>
          </p:cNvPr>
          <p:cNvSpPr txBox="1"/>
          <p:nvPr/>
        </p:nvSpPr>
        <p:spPr>
          <a:xfrm>
            <a:off x="432618" y="1515157"/>
            <a:ext cx="66763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Сервис работы с заказами и обновления статуса в личном кабинете клиента:</a:t>
            </a:r>
          </a:p>
          <a:p>
            <a:endParaRPr lang="ru-RU" dirty="0"/>
          </a:p>
          <a:p>
            <a:r>
              <a:rPr lang="ru-RU" dirty="0"/>
              <a:t>Кто работает с заказами и влияет на него:</a:t>
            </a:r>
          </a:p>
          <a:p>
            <a:pPr marL="342900" indent="-342900">
              <a:buAutoNum type="arabicPeriod"/>
            </a:pPr>
            <a:r>
              <a:rPr lang="en-US" dirty="0"/>
              <a:t>Call-</a:t>
            </a:r>
            <a:r>
              <a:rPr lang="ru-RU" dirty="0"/>
              <a:t>центр – обработка и подтверждение заказа</a:t>
            </a:r>
          </a:p>
          <a:p>
            <a:pPr marL="342900" indent="-342900">
              <a:buAutoNum type="arabicPeriod"/>
            </a:pPr>
            <a:r>
              <a:rPr lang="ru-RU" dirty="0"/>
              <a:t>Отдел закупок – Закупка товара под заказ, влияет на срок доставки</a:t>
            </a:r>
          </a:p>
          <a:p>
            <a:pPr marL="342900" indent="-342900">
              <a:buAutoNum type="arabicPeriod"/>
            </a:pPr>
            <a:r>
              <a:rPr lang="ru-RU" dirty="0"/>
              <a:t>Логистика – доставка заказа до клиента\ПВЗ</a:t>
            </a:r>
          </a:p>
          <a:p>
            <a:pPr marL="342900" indent="-342900">
              <a:buAutoNum type="arabicPeriod"/>
            </a:pPr>
            <a:r>
              <a:rPr lang="ru-RU" dirty="0"/>
              <a:t>ПВЗ – выдача заказа</a:t>
            </a:r>
          </a:p>
          <a:p>
            <a:pPr marL="342900" indent="-342900">
              <a:buAutoNum type="arabicPeriod"/>
            </a:pPr>
            <a:r>
              <a:rPr lang="ru-RU" dirty="0"/>
              <a:t>Курьер – выдача заказа</a:t>
            </a:r>
          </a:p>
          <a:p>
            <a:pPr marL="342900" indent="-342900">
              <a:buAutoNum type="arabicPeriod"/>
            </a:pPr>
            <a:r>
              <a:rPr lang="ru-RU" dirty="0"/>
              <a:t>Интернет эквайринг – оплата заказа (других способов оплаты нет)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1867B-41F1-4213-B32B-7D075C83FC58}"/>
              </a:ext>
            </a:extLst>
          </p:cNvPr>
          <p:cNvSpPr txBox="1"/>
          <p:nvPr/>
        </p:nvSpPr>
        <p:spPr>
          <a:xfrm>
            <a:off x="7709647" y="3097306"/>
            <a:ext cx="411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ОБЯЗАТЕЛЬНО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Описание </a:t>
            </a:r>
            <a:r>
              <a:rPr lang="ru-RU" dirty="0" err="1"/>
              <a:t>топиков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Кто какой топик читает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Кто в какой топик пишет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Описание сообщения для каждого топика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Маппинг значений в топике в БД, с преобразованиями ели они нужны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>
                <a:solidFill>
                  <a:srgbClr val="00B050"/>
                </a:solidFill>
              </a:rPr>
              <a:t>Все остальное будет плюсом</a:t>
            </a:r>
          </a:p>
        </p:txBody>
      </p:sp>
    </p:spTree>
    <p:extLst>
      <p:ext uri="{BB962C8B-B14F-4D97-AF65-F5344CB8AC3E}">
        <p14:creationId xmlns:p14="http://schemas.microsoft.com/office/powerpoint/2010/main" val="2205078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42A6935-F57C-41D4-B518-88BA89723C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268936"/>
            <a:ext cx="9616256" cy="738664"/>
          </a:xfrm>
        </p:spPr>
        <p:txBody>
          <a:bodyPr/>
          <a:lstStyle/>
          <a:p>
            <a:r>
              <a:rPr lang="ru-RU" dirty="0"/>
              <a:t>Как специалист ИБ организации, я хочу быть проинформирован о несанкционированном доступе к чувствительным данным пользователей, которые не должны иметь доступа к ним, чтобы оперативно среагировать на потенциальную </a:t>
            </a:r>
            <a:r>
              <a:rPr lang="ru-RU" dirty="0" err="1"/>
              <a:t>утечу</a:t>
            </a:r>
            <a:r>
              <a:rPr lang="ru-RU" dirty="0"/>
              <a:t> данных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C172DEE-0F3D-40DD-AE72-192D80E855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1017E9C-FB05-4CF0-A898-965BECD2F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Домашнее задание для тех кому скучно</a:t>
            </a:r>
          </a:p>
        </p:txBody>
      </p:sp>
    </p:spTree>
    <p:extLst>
      <p:ext uri="{BB962C8B-B14F-4D97-AF65-F5344CB8AC3E}">
        <p14:creationId xmlns:p14="http://schemas.microsoft.com/office/powerpoint/2010/main" val="1135602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87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3EDD0F45-1B81-4BF4-AEDD-2145A291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https://habr.com/ru/companies/sqalab/articles/219667/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AF429D6-272E-47AA-9771-572673B3D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747897"/>
          </a:xfrm>
        </p:spPr>
        <p:txBody>
          <a:bodyPr/>
          <a:lstStyle/>
          <a:p>
            <a:r>
              <a:rPr lang="ru-RU" dirty="0"/>
              <a:t>Какое главное качество аналитика, которое позволяет ему успешно заниматься анализом?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EB5B5-C9D3-4D23-814C-FFD4A920DD27}"/>
              </a:ext>
            </a:extLst>
          </p:cNvPr>
          <p:cNvSpPr txBox="1"/>
          <p:nvPr/>
        </p:nvSpPr>
        <p:spPr>
          <a:xfrm>
            <a:off x="627529" y="1945341"/>
            <a:ext cx="7602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dirty="0"/>
              <a:t>Аналитическое мышление, которое подразумевает умение критически относиться к ситуации</a:t>
            </a:r>
          </a:p>
          <a:p>
            <a:pPr marL="285750" indent="-285750">
              <a:buFontTx/>
              <a:buChar char="-"/>
            </a:pPr>
            <a:r>
              <a:rPr lang="ru-RU" dirty="0"/>
              <a:t>Умение трансформировать то, что вы получаете, в структуру данных, а не напрямую передавать то, что получено на входе</a:t>
            </a:r>
          </a:p>
          <a:p>
            <a:pPr marL="285750" indent="-285750">
              <a:buFontTx/>
              <a:buChar char="-"/>
            </a:pPr>
            <a:r>
              <a:rPr lang="ru-RU" dirty="0"/>
              <a:t>Умение работать с большими объемами информации</a:t>
            </a:r>
          </a:p>
          <a:p>
            <a:pPr marL="285750" indent="-285750">
              <a:buFontTx/>
              <a:buChar char="-"/>
            </a:pPr>
            <a:r>
              <a:rPr lang="ru-RU" dirty="0"/>
              <a:t>Навык работы в условиях неопределенности</a:t>
            </a:r>
          </a:p>
          <a:p>
            <a:pPr marL="285750" indent="-285750">
              <a:buFontTx/>
              <a:buChar char="-"/>
            </a:pPr>
            <a:r>
              <a:rPr lang="ru-RU" dirty="0"/>
              <a:t>Навыки презентации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337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3EDD0F45-1B81-4BF4-AEDD-2145A291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https://habr.com/ru/companies/sqalab/articles/219667/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AF429D6-272E-47AA-9771-572673B3D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747897"/>
          </a:xfrm>
        </p:spPr>
        <p:txBody>
          <a:bodyPr/>
          <a:lstStyle/>
          <a:p>
            <a:r>
              <a:rPr lang="ru-RU" dirty="0"/>
              <a:t>Какое главное качество аналитика, которое позволяет ему успешно заниматься анализом?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4CB4E1-27F1-44E1-B4E2-F2D6F2630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35" y="1232281"/>
            <a:ext cx="5676790" cy="5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18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8916066-5340-4344-8721-562653DC2D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Но если чувствуете силы, поднимите руку и скажите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5572C35-67E3-46C2-B8CA-29D43B3516A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Просто вспомни, словно мы на собеседовании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3B5EC-5E70-4A1F-9A2D-D04A6233CFA2}"/>
              </a:ext>
            </a:extLst>
          </p:cNvPr>
          <p:cNvSpPr txBox="1"/>
          <p:nvPr/>
        </p:nvSpPr>
        <p:spPr>
          <a:xfrm>
            <a:off x="770965" y="1927412"/>
            <a:ext cx="6517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Какие критерии качества требований бывают?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Как решить проблему с неоднозначностью трактования одних и тех же требований разными людьми?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DoR</a:t>
            </a:r>
            <a:r>
              <a:rPr lang="ru-RU" dirty="0"/>
              <a:t>, </a:t>
            </a:r>
            <a:r>
              <a:rPr lang="ru-RU" dirty="0" err="1"/>
              <a:t>DoD</a:t>
            </a:r>
            <a:r>
              <a:rPr lang="ru-RU" dirty="0"/>
              <a:t>, INVEST - что за набор букв, что описывают?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Какая роль аналитика в команде?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0517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E847F9CD-32EF-495C-A709-73308B7CA4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88382E2-8AD3-4CF9-95C8-C56C6D0E9C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4C9F7B1-6A76-4686-B200-BB3CDE861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Требования к брокерам</a:t>
            </a:r>
          </a:p>
        </p:txBody>
      </p:sp>
    </p:spTree>
    <p:extLst>
      <p:ext uri="{BB962C8B-B14F-4D97-AF65-F5344CB8AC3E}">
        <p14:creationId xmlns:p14="http://schemas.microsoft.com/office/powerpoint/2010/main" val="1942217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FF3033B8-0913-4824-9280-CA7C2CDD7A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F8373A9-A6A0-4BAB-94BD-D9EE1E24CD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https://zachestnyibiznes.ru/company/ul/1027700229193_7736207543_OOO-YaNDEKS</a:t>
            </a:r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D21E825-15A8-4158-B03F-E040248C8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будем делать?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40F58-B815-40BF-82BB-D4642D526A5C}"/>
              </a:ext>
            </a:extLst>
          </p:cNvPr>
          <p:cNvSpPr txBox="1"/>
          <p:nvPr/>
        </p:nvSpPr>
        <p:spPr>
          <a:xfrm>
            <a:off x="432619" y="1674674"/>
            <a:ext cx="6087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Разработать и описания требования к сервису, который взаимодействует с </a:t>
            </a:r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Kafka</a:t>
            </a:r>
            <a:r>
              <a:rPr lang="ru-RU" dirty="0"/>
              <a:t>, базой данных и предоставляет результат обработки для потребления другими сервисами, необходимо разработать документ технического задания.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A3A969B-82C7-4941-A031-270F72226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470" y="2876869"/>
            <a:ext cx="7485529" cy="297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67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A4B7933-809D-457F-BC46-A15893F497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Стандартный набор для документации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927B36C-5565-45F1-9E06-2E9718DEC8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F7FABDF-9540-4649-A7A5-BB9BE31B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Шаг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DC173-2859-4AF5-83FE-6BBFCAF66927}"/>
              </a:ext>
            </a:extLst>
          </p:cNvPr>
          <p:cNvSpPr txBox="1"/>
          <p:nvPr/>
        </p:nvSpPr>
        <p:spPr>
          <a:xfrm>
            <a:off x="432619" y="1730188"/>
            <a:ext cx="5851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Содержание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Глоссарий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Полезные ссылки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Полезные контакты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Ограничения и допущения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Схемы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8189715"/>
      </p:ext>
    </p:extLst>
  </p:cSld>
  <p:clrMapOvr>
    <a:masterClrMapping/>
  </p:clrMapOvr>
</p:sld>
</file>

<file path=ppt/theme/theme1.xml><?xml version="1.0" encoding="utf-8"?>
<a:theme xmlns:a="http://schemas.openxmlformats.org/drawingml/2006/main" name="Основной шаблон Т1">
  <a:themeElements>
    <a:clrScheme name="Т1">
      <a:dk1>
        <a:srgbClr val="353535"/>
      </a:dk1>
      <a:lt1>
        <a:srgbClr val="FFFFFF"/>
      </a:lt1>
      <a:dk2>
        <a:srgbClr val="00AAE6"/>
      </a:dk2>
      <a:lt2>
        <a:srgbClr val="00AAE6"/>
      </a:lt2>
      <a:accent1>
        <a:srgbClr val="00AAE6"/>
      </a:accent1>
      <a:accent2>
        <a:srgbClr val="005AAA"/>
      </a:accent2>
      <a:accent3>
        <a:srgbClr val="C4C4C4"/>
      </a:accent3>
      <a:accent4>
        <a:srgbClr val="353535"/>
      </a:accent4>
      <a:accent5>
        <a:srgbClr val="11E9BA"/>
      </a:accent5>
      <a:accent6>
        <a:srgbClr val="1ECAE4"/>
      </a:accent6>
      <a:hlink>
        <a:srgbClr val="00AAE6"/>
      </a:hlink>
      <a:folHlink>
        <a:srgbClr val="005AAA"/>
      </a:folHlink>
    </a:clrScheme>
    <a:fontScheme name="Т1 Standart">
      <a:majorFont>
        <a:latin typeface="ALS Hauss Bold"/>
        <a:ea typeface=""/>
        <a:cs typeface=""/>
      </a:majorFont>
      <a:minorFont>
        <a:latin typeface="ALS Haus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T1</Template>
  <TotalTime>5512</TotalTime>
  <Words>2470</Words>
  <Application>Microsoft Macintosh PowerPoint</Application>
  <PresentationFormat>Широкоэкранный</PresentationFormat>
  <Paragraphs>271</Paragraphs>
  <Slides>37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4" baseType="lpstr">
      <vt:lpstr>-apple-system</vt:lpstr>
      <vt:lpstr>ALS Hauss</vt:lpstr>
      <vt:lpstr>ALS Hauss Medium</vt:lpstr>
      <vt:lpstr>Arial</vt:lpstr>
      <vt:lpstr>Calibri</vt:lpstr>
      <vt:lpstr>Основной шаблон Т1</vt:lpstr>
      <vt:lpstr>Acrobat Document</vt:lpstr>
      <vt:lpstr>Требования к брокерам</vt:lpstr>
      <vt:lpstr>Для чего на проекте системный аналитик?</vt:lpstr>
      <vt:lpstr>Какое главное качество аналитика, которое позволяет ему успешно заниматься анализом?</vt:lpstr>
      <vt:lpstr>Какое главное качество аналитика, которое позволяет ему успешно заниматься анализом?</vt:lpstr>
      <vt:lpstr>Какое главное качество аналитика, которое позволяет ему успешно заниматься анализом?</vt:lpstr>
      <vt:lpstr>Просто вспомни, словно мы на собеседовании</vt:lpstr>
      <vt:lpstr>Требования к брокерам</vt:lpstr>
      <vt:lpstr>Что будем делать?</vt:lpstr>
      <vt:lpstr>Шаг 0</vt:lpstr>
      <vt:lpstr>1. Введение</vt:lpstr>
      <vt:lpstr>1. Введение</vt:lpstr>
      <vt:lpstr>2. Общие требования</vt:lpstr>
      <vt:lpstr>2. Общие требования - 2.1. Функциональные требования</vt:lpstr>
      <vt:lpstr>2. Общие требования - 2.1. Функциональные требования</vt:lpstr>
      <vt:lpstr>2. Общие требования - 2.1. Функциональные требования</vt:lpstr>
      <vt:lpstr>2. Общие требования - 2.1. Функциональные требования</vt:lpstr>
      <vt:lpstr>2. Общие требования - 2.1. Функциональные требования</vt:lpstr>
      <vt:lpstr>2. Общие требования</vt:lpstr>
      <vt:lpstr>Сообщение в kafka</vt:lpstr>
      <vt:lpstr>Ещё сообщение</vt:lpstr>
      <vt:lpstr>Сообщения</vt:lpstr>
      <vt:lpstr>Форматы сообщений </vt:lpstr>
      <vt:lpstr>Форматы сообщений</vt:lpstr>
      <vt:lpstr>Форматы сообщений</vt:lpstr>
      <vt:lpstr>Форматы сообщений</vt:lpstr>
      <vt:lpstr>Форматы сообщений</vt:lpstr>
      <vt:lpstr>Реестр Kafka</vt:lpstr>
      <vt:lpstr>Пример value</vt:lpstr>
      <vt:lpstr>Каким инструментом смотреть?</vt:lpstr>
      <vt:lpstr>2. Общие требования</vt:lpstr>
      <vt:lpstr>2. Общие требования</vt:lpstr>
      <vt:lpstr>2. Общие требования</vt:lpstr>
      <vt:lpstr>Отправитель Producer</vt:lpstr>
      <vt:lpstr>2. Общие требования</vt:lpstr>
      <vt:lpstr>Домашнее задание</vt:lpstr>
      <vt:lpstr>Домашнее задание для тех кому скучно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Таблица</dc:title>
  <dc:creator>Приходько Антон</dc:creator>
  <cp:lastModifiedBy>Microsoft Office User</cp:lastModifiedBy>
  <cp:revision>177</cp:revision>
  <dcterms:created xsi:type="dcterms:W3CDTF">2023-02-20T15:32:58Z</dcterms:created>
  <dcterms:modified xsi:type="dcterms:W3CDTF">2024-03-04T17:50:23Z</dcterms:modified>
</cp:coreProperties>
</file>